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8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313" r:id="rId5"/>
    <p:sldId id="316" r:id="rId6"/>
    <p:sldId id="317" r:id="rId7"/>
    <p:sldId id="318" r:id="rId8"/>
    <p:sldId id="315" r:id="rId9"/>
    <p:sldId id="319" r:id="rId10"/>
    <p:sldId id="320" r:id="rId11"/>
    <p:sldId id="314" r:id="rId12"/>
    <p:sldId id="322" r:id="rId13"/>
    <p:sldId id="312" r:id="rId14"/>
    <p:sldId id="323" r:id="rId15"/>
    <p:sldId id="329" r:id="rId16"/>
    <p:sldId id="331" r:id="rId17"/>
    <p:sldId id="332" r:id="rId18"/>
    <p:sldId id="326" r:id="rId19"/>
    <p:sldId id="297" r:id="rId20"/>
    <p:sldId id="327" r:id="rId21"/>
    <p:sldId id="328" r:id="rId22"/>
    <p:sldId id="294" r:id="rId23"/>
    <p:sldId id="321" r:id="rId24"/>
    <p:sldId id="324" r:id="rId25"/>
    <p:sldId id="325" r:id="rId26"/>
    <p:sldId id="3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 brduli" initials="lb" lastIdx="0" clrIdx="0">
    <p:extLst>
      <p:ext uri="{19B8F6BF-5375-455C-9EA6-DF929625EA0E}">
        <p15:presenceInfo xmlns:p15="http://schemas.microsoft.com/office/powerpoint/2012/main" userId="5b1433bfd21096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00000"/>
    <a:srgbClr val="A6A6A6"/>
    <a:srgbClr val="EB6770"/>
    <a:srgbClr val="CED5D4"/>
    <a:srgbClr val="CD9FB5"/>
    <a:srgbClr val="F09252"/>
    <a:srgbClr val="ED7D31"/>
    <a:srgbClr val="F5F1EE"/>
    <a:srgbClr val="217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DC23B-C6F4-4A99-89F1-DCA9E9313933}" v="2" dt="2023-06-29T11:40:14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6429" autoAdjust="0"/>
  </p:normalViewPr>
  <p:slideViewPr>
    <p:cSldViewPr snapToGrid="0">
      <p:cViewPr varScale="1">
        <p:scale>
          <a:sx n="61" d="100"/>
          <a:sy n="61" d="100"/>
        </p:scale>
        <p:origin x="954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 Lominashvili" userId="7ce7603945ec89d7" providerId="LiveId" clId="{8C6DC23B-C6F4-4A99-89F1-DCA9E9313933}"/>
    <pc:docChg chg="custSel addSld delSld modSld">
      <pc:chgData name="Mari Lominashvili" userId="7ce7603945ec89d7" providerId="LiveId" clId="{8C6DC23B-C6F4-4A99-89F1-DCA9E9313933}" dt="2023-06-29T11:40:23.157" v="37" actId="478"/>
      <pc:docMkLst>
        <pc:docMk/>
      </pc:docMkLst>
      <pc:sldChg chg="del">
        <pc:chgData name="Mari Lominashvili" userId="7ce7603945ec89d7" providerId="LiveId" clId="{8C6DC23B-C6F4-4A99-89F1-DCA9E9313933}" dt="2023-06-22T12:11:49.414" v="2" actId="47"/>
        <pc:sldMkLst>
          <pc:docMk/>
          <pc:sldMk cId="1208321539" sldId="266"/>
        </pc:sldMkLst>
      </pc:sldChg>
      <pc:sldChg chg="del">
        <pc:chgData name="Mari Lominashvili" userId="7ce7603945ec89d7" providerId="LiveId" clId="{8C6DC23B-C6F4-4A99-89F1-DCA9E9313933}" dt="2023-06-22T12:11:51.001" v="3" actId="47"/>
        <pc:sldMkLst>
          <pc:docMk/>
          <pc:sldMk cId="2413841127" sldId="276"/>
        </pc:sldMkLst>
      </pc:sldChg>
      <pc:sldChg chg="del">
        <pc:chgData name="Mari Lominashvili" userId="7ce7603945ec89d7" providerId="LiveId" clId="{8C6DC23B-C6F4-4A99-89F1-DCA9E9313933}" dt="2023-06-22T12:11:57.499" v="8" actId="47"/>
        <pc:sldMkLst>
          <pc:docMk/>
          <pc:sldMk cId="1066757728" sldId="279"/>
        </pc:sldMkLst>
      </pc:sldChg>
      <pc:sldChg chg="del">
        <pc:chgData name="Mari Lominashvili" userId="7ce7603945ec89d7" providerId="LiveId" clId="{8C6DC23B-C6F4-4A99-89F1-DCA9E9313933}" dt="2023-06-22T12:11:52.636" v="4" actId="47"/>
        <pc:sldMkLst>
          <pc:docMk/>
          <pc:sldMk cId="1903987192" sldId="284"/>
        </pc:sldMkLst>
      </pc:sldChg>
      <pc:sldChg chg="del">
        <pc:chgData name="Mari Lominashvili" userId="7ce7603945ec89d7" providerId="LiveId" clId="{8C6DC23B-C6F4-4A99-89F1-DCA9E9313933}" dt="2023-06-22T12:11:58.320" v="9" actId="47"/>
        <pc:sldMkLst>
          <pc:docMk/>
          <pc:sldMk cId="2414791291" sldId="285"/>
        </pc:sldMkLst>
      </pc:sldChg>
      <pc:sldChg chg="del">
        <pc:chgData name="Mari Lominashvili" userId="7ce7603945ec89d7" providerId="LiveId" clId="{8C6DC23B-C6F4-4A99-89F1-DCA9E9313933}" dt="2023-06-22T12:11:58.876" v="10" actId="47"/>
        <pc:sldMkLst>
          <pc:docMk/>
          <pc:sldMk cId="3527802027" sldId="286"/>
        </pc:sldMkLst>
      </pc:sldChg>
      <pc:sldChg chg="del">
        <pc:chgData name="Mari Lominashvili" userId="7ce7603945ec89d7" providerId="LiveId" clId="{8C6DC23B-C6F4-4A99-89F1-DCA9E9313933}" dt="2023-06-22T12:12:12.931" v="13" actId="47"/>
        <pc:sldMkLst>
          <pc:docMk/>
          <pc:sldMk cId="92840477" sldId="292"/>
        </pc:sldMkLst>
      </pc:sldChg>
      <pc:sldChg chg="del">
        <pc:chgData name="Mari Lominashvili" userId="7ce7603945ec89d7" providerId="LiveId" clId="{8C6DC23B-C6F4-4A99-89F1-DCA9E9313933}" dt="2023-06-22T12:11:59.451" v="11" actId="47"/>
        <pc:sldMkLst>
          <pc:docMk/>
          <pc:sldMk cId="671546828" sldId="305"/>
        </pc:sldMkLst>
      </pc:sldChg>
      <pc:sldChg chg="del">
        <pc:chgData name="Mari Lominashvili" userId="7ce7603945ec89d7" providerId="LiveId" clId="{8C6DC23B-C6F4-4A99-89F1-DCA9E9313933}" dt="2023-06-22T12:11:55.089" v="6" actId="47"/>
        <pc:sldMkLst>
          <pc:docMk/>
          <pc:sldMk cId="1733209232" sldId="307"/>
        </pc:sldMkLst>
      </pc:sldChg>
      <pc:sldChg chg="del">
        <pc:chgData name="Mari Lominashvili" userId="7ce7603945ec89d7" providerId="LiveId" clId="{8C6DC23B-C6F4-4A99-89F1-DCA9E9313933}" dt="2023-06-29T11:40:07.176" v="28" actId="47"/>
        <pc:sldMkLst>
          <pc:docMk/>
          <pc:sldMk cId="66670" sldId="310"/>
        </pc:sldMkLst>
      </pc:sldChg>
      <pc:sldChg chg="delSp modSp mod">
        <pc:chgData name="Mari Lominashvili" userId="7ce7603945ec89d7" providerId="LiveId" clId="{8C6DC23B-C6F4-4A99-89F1-DCA9E9313933}" dt="2023-06-29T11:40:00.800" v="26" actId="478"/>
        <pc:sldMkLst>
          <pc:docMk/>
          <pc:sldMk cId="1100879237" sldId="313"/>
        </pc:sldMkLst>
        <pc:spChg chg="del mod">
          <ac:chgData name="Mari Lominashvili" userId="7ce7603945ec89d7" providerId="LiveId" clId="{8C6DC23B-C6F4-4A99-89F1-DCA9E9313933}" dt="2023-06-29T11:39:54.551" v="23" actId="478"/>
          <ac:spMkLst>
            <pc:docMk/>
            <pc:sldMk cId="1100879237" sldId="313"/>
            <ac:spMk id="3" creationId="{51BDF9E7-5080-903B-AD87-C124AF178FFE}"/>
          </ac:spMkLst>
        </pc:spChg>
        <pc:spChg chg="del">
          <ac:chgData name="Mari Lominashvili" userId="7ce7603945ec89d7" providerId="LiveId" clId="{8C6DC23B-C6F4-4A99-89F1-DCA9E9313933}" dt="2023-06-29T11:39:48.354" v="19" actId="478"/>
          <ac:spMkLst>
            <pc:docMk/>
            <pc:sldMk cId="1100879237" sldId="313"/>
            <ac:spMk id="4" creationId="{B07F7708-0BDC-C5C7-30DC-42FC127F9118}"/>
          </ac:spMkLst>
        </pc:spChg>
        <pc:spChg chg="del">
          <ac:chgData name="Mari Lominashvili" userId="7ce7603945ec89d7" providerId="LiveId" clId="{8C6DC23B-C6F4-4A99-89F1-DCA9E9313933}" dt="2023-06-29T11:40:00.800" v="26" actId="478"/>
          <ac:spMkLst>
            <pc:docMk/>
            <pc:sldMk cId="1100879237" sldId="313"/>
            <ac:spMk id="6" creationId="{283A1BDA-3BF1-CA72-2F07-B35D9B0134F6}"/>
          </ac:spMkLst>
        </pc:spChg>
        <pc:spChg chg="del">
          <ac:chgData name="Mari Lominashvili" userId="7ce7603945ec89d7" providerId="LiveId" clId="{8C6DC23B-C6F4-4A99-89F1-DCA9E9313933}" dt="2023-06-29T11:39:58.692" v="25" actId="478"/>
          <ac:spMkLst>
            <pc:docMk/>
            <pc:sldMk cId="1100879237" sldId="313"/>
            <ac:spMk id="7" creationId="{981A4D2D-2AC2-800D-5461-5CD8FEA180F4}"/>
          </ac:spMkLst>
        </pc:spChg>
        <pc:spChg chg="del">
          <ac:chgData name="Mari Lominashvili" userId="7ce7603945ec89d7" providerId="LiveId" clId="{8C6DC23B-C6F4-4A99-89F1-DCA9E9313933}" dt="2023-06-29T11:39:50.684" v="20" actId="478"/>
          <ac:spMkLst>
            <pc:docMk/>
            <pc:sldMk cId="1100879237" sldId="313"/>
            <ac:spMk id="8" creationId="{71FAA822-D713-CA6A-0197-9C485BCB1AAA}"/>
          </ac:spMkLst>
        </pc:spChg>
        <pc:picChg chg="del">
          <ac:chgData name="Mari Lominashvili" userId="7ce7603945ec89d7" providerId="LiveId" clId="{8C6DC23B-C6F4-4A99-89F1-DCA9E9313933}" dt="2023-06-29T11:39:55.364" v="24" actId="478"/>
          <ac:picMkLst>
            <pc:docMk/>
            <pc:sldMk cId="1100879237" sldId="313"/>
            <ac:picMk id="5" creationId="{A124FD11-B600-658B-6CB5-185261AF77F8}"/>
          </ac:picMkLst>
        </pc:picChg>
      </pc:sldChg>
      <pc:sldChg chg="delSp modSp mod delAnim">
        <pc:chgData name="Mari Lominashvili" userId="7ce7603945ec89d7" providerId="LiveId" clId="{8C6DC23B-C6F4-4A99-89F1-DCA9E9313933}" dt="2023-06-29T11:40:23.157" v="37" actId="478"/>
        <pc:sldMkLst>
          <pc:docMk/>
          <pc:sldMk cId="3338521936" sldId="314"/>
        </pc:sldMkLst>
        <pc:spChg chg="del mod">
          <ac:chgData name="Mari Lominashvili" userId="7ce7603945ec89d7" providerId="LiveId" clId="{8C6DC23B-C6F4-4A99-89F1-DCA9E9313933}" dt="2023-06-22T12:12:34.789" v="15" actId="478"/>
          <ac:spMkLst>
            <pc:docMk/>
            <pc:sldMk cId="3338521936" sldId="314"/>
            <ac:spMk id="76" creationId="{DF72F9E6-815B-59E5-3B7A-FC15F3CA127D}"/>
          </ac:spMkLst>
        </pc:spChg>
        <pc:spChg chg="del">
          <ac:chgData name="Mari Lominashvili" userId="7ce7603945ec89d7" providerId="LiveId" clId="{8C6DC23B-C6F4-4A99-89F1-DCA9E9313933}" dt="2023-06-29T11:40:13.988" v="31" actId="478"/>
          <ac:spMkLst>
            <pc:docMk/>
            <pc:sldMk cId="3338521936" sldId="314"/>
            <ac:spMk id="80" creationId="{913F764F-F9F5-8CD3-95CF-271FA45936B2}"/>
          </ac:spMkLst>
        </pc:spChg>
        <pc:spChg chg="del mod">
          <ac:chgData name="Mari Lominashvili" userId="7ce7603945ec89d7" providerId="LiveId" clId="{8C6DC23B-C6F4-4A99-89F1-DCA9E9313933}" dt="2023-06-29T11:40:16.037" v="33" actId="478"/>
          <ac:spMkLst>
            <pc:docMk/>
            <pc:sldMk cId="3338521936" sldId="314"/>
            <ac:spMk id="81" creationId="{698639D1-B0D0-7161-02D9-EB6D248F2DC8}"/>
          </ac:spMkLst>
        </pc:spChg>
        <pc:spChg chg="del">
          <ac:chgData name="Mari Lominashvili" userId="7ce7603945ec89d7" providerId="LiveId" clId="{8C6DC23B-C6F4-4A99-89F1-DCA9E9313933}" dt="2023-06-29T11:40:17.175" v="34" actId="478"/>
          <ac:spMkLst>
            <pc:docMk/>
            <pc:sldMk cId="3338521936" sldId="314"/>
            <ac:spMk id="82" creationId="{EC4B0E30-CFF6-FEA1-E736-0418975073F6}"/>
          </ac:spMkLst>
        </pc:spChg>
        <pc:spChg chg="del">
          <ac:chgData name="Mari Lominashvili" userId="7ce7603945ec89d7" providerId="LiveId" clId="{8C6DC23B-C6F4-4A99-89F1-DCA9E9313933}" dt="2023-06-29T11:40:19.380" v="35" actId="478"/>
          <ac:spMkLst>
            <pc:docMk/>
            <pc:sldMk cId="3338521936" sldId="314"/>
            <ac:spMk id="84" creationId="{28E7F580-EDBF-5DE4-A25D-9A325E489036}"/>
          </ac:spMkLst>
        </pc:spChg>
        <pc:spChg chg="del">
          <ac:chgData name="Mari Lominashvili" userId="7ce7603945ec89d7" providerId="LiveId" clId="{8C6DC23B-C6F4-4A99-89F1-DCA9E9313933}" dt="2023-06-29T11:40:21.926" v="36" actId="478"/>
          <ac:spMkLst>
            <pc:docMk/>
            <pc:sldMk cId="3338521936" sldId="314"/>
            <ac:spMk id="86" creationId="{9D27B2D1-0FDD-A4F1-4D3A-74E6DC071938}"/>
          </ac:spMkLst>
        </pc:spChg>
        <pc:spChg chg="del">
          <ac:chgData name="Mari Lominashvili" userId="7ce7603945ec89d7" providerId="LiveId" clId="{8C6DC23B-C6F4-4A99-89F1-DCA9E9313933}" dt="2023-06-29T11:40:23.157" v="37" actId="478"/>
          <ac:spMkLst>
            <pc:docMk/>
            <pc:sldMk cId="3338521936" sldId="314"/>
            <ac:spMk id="87" creationId="{F5611985-CA1C-6DDC-62AD-95CB789FD6B2}"/>
          </ac:spMkLst>
        </pc:spChg>
        <pc:spChg chg="del mod">
          <ac:chgData name="Mari Lominashvili" userId="7ce7603945ec89d7" providerId="LiveId" clId="{8C6DC23B-C6F4-4A99-89F1-DCA9E9313933}" dt="2023-06-29T11:40:12.378" v="30" actId="478"/>
          <ac:spMkLst>
            <pc:docMk/>
            <pc:sldMk cId="3338521936" sldId="314"/>
            <ac:spMk id="100" creationId="{05044F0B-5C0C-5CC0-1A60-8256411C68B8}"/>
          </ac:spMkLst>
        </pc:spChg>
        <pc:spChg chg="del">
          <ac:chgData name="Mari Lominashvili" userId="7ce7603945ec89d7" providerId="LiveId" clId="{8C6DC23B-C6F4-4A99-89F1-DCA9E9313933}" dt="2023-06-22T12:12:37.567" v="17" actId="478"/>
          <ac:spMkLst>
            <pc:docMk/>
            <pc:sldMk cId="3338521936" sldId="314"/>
            <ac:spMk id="105" creationId="{75243A9D-2D18-16F0-5FD5-B21B0510104F}"/>
          </ac:spMkLst>
        </pc:spChg>
        <pc:grpChg chg="del">
          <ac:chgData name="Mari Lominashvili" userId="7ce7603945ec89d7" providerId="LiveId" clId="{8C6DC23B-C6F4-4A99-89F1-DCA9E9313933}" dt="2023-06-22T12:12:36.240" v="16" actId="478"/>
          <ac:grpSpMkLst>
            <pc:docMk/>
            <pc:sldMk cId="3338521936" sldId="314"/>
            <ac:grpSpMk id="2" creationId="{801AF7D4-53C8-FEDF-36AD-191F8DC6BDF1}"/>
          </ac:grpSpMkLst>
        </pc:grpChg>
        <pc:grpChg chg="del">
          <ac:chgData name="Mari Lominashvili" userId="7ce7603945ec89d7" providerId="LiveId" clId="{8C6DC23B-C6F4-4A99-89F1-DCA9E9313933}" dt="2023-06-22T12:12:39.306" v="18" actId="478"/>
          <ac:grpSpMkLst>
            <pc:docMk/>
            <pc:sldMk cId="3338521936" sldId="314"/>
            <ac:grpSpMk id="3" creationId="{FD29B07F-04CF-19B8-AA82-81AD3F6D8496}"/>
          </ac:grpSpMkLst>
        </pc:grpChg>
        <pc:cxnChg chg="mod">
          <ac:chgData name="Mari Lominashvili" userId="7ce7603945ec89d7" providerId="LiveId" clId="{8C6DC23B-C6F4-4A99-89F1-DCA9E9313933}" dt="2023-06-22T12:12:36.240" v="16" actId="478"/>
          <ac:cxnSpMkLst>
            <pc:docMk/>
            <pc:sldMk cId="3338521936" sldId="314"/>
            <ac:cxnSpMk id="61" creationId="{C46C0B93-5F8F-BDC9-092D-48E51AD7832C}"/>
          </ac:cxnSpMkLst>
        </pc:cxnChg>
        <pc:cxnChg chg="mod">
          <ac:chgData name="Mari Lominashvili" userId="7ce7603945ec89d7" providerId="LiveId" clId="{8C6DC23B-C6F4-4A99-89F1-DCA9E9313933}" dt="2023-06-22T12:12:36.240" v="16" actId="478"/>
          <ac:cxnSpMkLst>
            <pc:docMk/>
            <pc:sldMk cId="3338521936" sldId="314"/>
            <ac:cxnSpMk id="64" creationId="{53FFDBE9-9AE4-D729-E736-BB4A36A15A82}"/>
          </ac:cxnSpMkLst>
        </pc:cxnChg>
      </pc:sldChg>
      <pc:sldChg chg="new">
        <pc:chgData name="Mari Lominashvili" userId="7ce7603945ec89d7" providerId="LiveId" clId="{8C6DC23B-C6F4-4A99-89F1-DCA9E9313933}" dt="2023-06-29T11:40:05.727" v="27" actId="680"/>
        <pc:sldMkLst>
          <pc:docMk/>
          <pc:sldMk cId="2217006144" sldId="315"/>
        </pc:sldMkLst>
      </pc:sldChg>
      <pc:sldChg chg="del">
        <pc:chgData name="Mari Lominashvili" userId="7ce7603945ec89d7" providerId="LiveId" clId="{8C6DC23B-C6F4-4A99-89F1-DCA9E9313933}" dt="2023-06-22T12:11:48.325" v="1" actId="47"/>
        <pc:sldMkLst>
          <pc:docMk/>
          <pc:sldMk cId="2927492812" sldId="315"/>
        </pc:sldMkLst>
      </pc:sldChg>
      <pc:sldChg chg="del">
        <pc:chgData name="Mari Lominashvili" userId="7ce7603945ec89d7" providerId="LiveId" clId="{8C6DC23B-C6F4-4A99-89F1-DCA9E9313933}" dt="2023-06-22T12:11:56.471" v="7" actId="47"/>
        <pc:sldMkLst>
          <pc:docMk/>
          <pc:sldMk cId="3430145924" sldId="316"/>
        </pc:sldMkLst>
      </pc:sldChg>
      <pc:sldChg chg="del">
        <pc:chgData name="Mari Lominashvili" userId="7ce7603945ec89d7" providerId="LiveId" clId="{8C6DC23B-C6F4-4A99-89F1-DCA9E9313933}" dt="2023-06-22T12:12:04.611" v="12" actId="47"/>
        <pc:sldMkLst>
          <pc:docMk/>
          <pc:sldMk cId="3181357690" sldId="317"/>
        </pc:sldMkLst>
      </pc:sldChg>
      <pc:sldChg chg="del">
        <pc:chgData name="Mari Lominashvili" userId="7ce7603945ec89d7" providerId="LiveId" clId="{8C6DC23B-C6F4-4A99-89F1-DCA9E9313933}" dt="2023-06-22T12:11:54.309" v="5" actId="47"/>
        <pc:sldMkLst>
          <pc:docMk/>
          <pc:sldMk cId="3780778470" sldId="318"/>
        </pc:sldMkLst>
      </pc:sldChg>
      <pc:sldChg chg="del">
        <pc:chgData name="Mari Lominashvili" userId="7ce7603945ec89d7" providerId="LiveId" clId="{8C6DC23B-C6F4-4A99-89F1-DCA9E9313933}" dt="2023-06-22T12:11:47.788" v="0" actId="47"/>
        <pc:sldMkLst>
          <pc:docMk/>
          <pc:sldMk cId="3950841789" sldId="31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Book1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&#4315;&#4304;&#4320;&#4312;&#4314;&#4308;&#4305;&#4312;%20-%20Cop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05.07.2021\IYNT%202023\International\boiling%20salt%20solu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800" i="1" dirty="0" err="1" smtClean="0"/>
              <a:t>NaCl</a:t>
            </a:r>
            <a:endParaRPr lang="en-US" sz="1800" i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Sheet1!$B$25:$B$33</c:f>
              <c:numCache>
                <c:formatCode>General</c:formatCode>
                <c:ptCount val="9"/>
                <c:pt idx="0">
                  <c:v>1.2</c:v>
                </c:pt>
                <c:pt idx="1">
                  <c:v>2.2999999999999998</c:v>
                </c:pt>
                <c:pt idx="2">
                  <c:v>2.8</c:v>
                </c:pt>
                <c:pt idx="3">
                  <c:v>4.4000000000000004</c:v>
                </c:pt>
                <c:pt idx="4">
                  <c:v>6</c:v>
                </c:pt>
              </c:numCache>
            </c:numRef>
          </c:xVal>
          <c:yVal>
            <c:numRef>
              <c:f>Sheet1!$C$25:$C$33</c:f>
              <c:numCache>
                <c:formatCode>General</c:formatCode>
                <c:ptCount val="9"/>
                <c:pt idx="0">
                  <c:v>0.66621512086252643</c:v>
                </c:pt>
                <c:pt idx="1">
                  <c:v>0.60485249488505166</c:v>
                </c:pt>
                <c:pt idx="2">
                  <c:v>0.46362374945772572</c:v>
                </c:pt>
                <c:pt idx="3">
                  <c:v>0.51427222298843589</c:v>
                </c:pt>
                <c:pt idx="4">
                  <c:v>0.52595961331449237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F5-415D-AF0C-086A19169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594688"/>
        <c:axId val="249600096"/>
      </c:scatterChart>
      <c:valAx>
        <c:axId val="249594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delta(T)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600096"/>
        <c:crosses val="autoZero"/>
        <c:crossBetween val="midCat"/>
      </c:valAx>
      <c:valAx>
        <c:axId val="24960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94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MgSO4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Sheet1!$AV$4:$AV$8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Sheet1!$AW$4:$AW$8</c:f>
              <c:numCache>
                <c:formatCode>General</c:formatCode>
                <c:ptCount val="5"/>
                <c:pt idx="0">
                  <c:v>0.25</c:v>
                </c:pt>
                <c:pt idx="1">
                  <c:v>0.56000000000000005</c:v>
                </c:pt>
                <c:pt idx="2">
                  <c:v>0.87</c:v>
                </c:pt>
                <c:pt idx="3">
                  <c:v>1.32</c:v>
                </c:pt>
                <c:pt idx="4">
                  <c:v>1.49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19-47EA-A7BC-ACB359DB9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037423"/>
        <c:axId val="918022447"/>
      </c:scatterChart>
      <c:valAx>
        <c:axId val="918037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22447"/>
        <c:crosses val="autoZero"/>
        <c:crossBetween val="midCat"/>
      </c:valAx>
      <c:valAx>
        <c:axId val="91802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74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MgSO4   Vs   KCl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Sheet1!$AV$3:$AV$8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</c:numCache>
            </c:numRef>
          </c:xVal>
          <c:yVal>
            <c:numRef>
              <c:f>Sheet1!$AW$3:$AW$8</c:f>
              <c:numCache>
                <c:formatCode>General</c:formatCode>
                <c:ptCount val="6"/>
                <c:pt idx="0">
                  <c:v>0</c:v>
                </c:pt>
                <c:pt idx="1">
                  <c:v>0.25</c:v>
                </c:pt>
                <c:pt idx="2">
                  <c:v>0.56000000000000005</c:v>
                </c:pt>
                <c:pt idx="3">
                  <c:v>0.87</c:v>
                </c:pt>
                <c:pt idx="4">
                  <c:v>1.32</c:v>
                </c:pt>
                <c:pt idx="5">
                  <c:v>1.49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31-4284-B3E0-64DEF458C6B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Sheet1!$O$3:$O$8</c:f>
              <c:numCache>
                <c:formatCode>General</c:formatCode>
                <c:ptCount val="6"/>
                <c:pt idx="0">
                  <c:v>0</c:v>
                </c:pt>
                <c:pt idx="1">
                  <c:v>0.27</c:v>
                </c:pt>
                <c:pt idx="2">
                  <c:v>0.51</c:v>
                </c:pt>
                <c:pt idx="3">
                  <c:v>0.9</c:v>
                </c:pt>
                <c:pt idx="4">
                  <c:v>1.25</c:v>
                </c:pt>
                <c:pt idx="5">
                  <c:v>1.59</c:v>
                </c:pt>
              </c:numCache>
            </c:numRef>
          </c:xVal>
          <c:yVal>
            <c:numRef>
              <c:f>Sheet1!$P$3:$P$8</c:f>
              <c:numCache>
                <c:formatCode>General</c:formatCode>
                <c:ptCount val="6"/>
                <c:pt idx="0">
                  <c:v>0</c:v>
                </c:pt>
                <c:pt idx="1">
                  <c:v>0.3</c:v>
                </c:pt>
                <c:pt idx="2">
                  <c:v>0.5</c:v>
                </c:pt>
                <c:pt idx="3">
                  <c:v>1</c:v>
                </c:pt>
                <c:pt idx="4">
                  <c:v>1.25</c:v>
                </c:pt>
                <c:pt idx="5">
                  <c:v>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C31-4284-B3E0-64DEF458C6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030767"/>
        <c:axId val="918034095"/>
      </c:scatterChart>
      <c:valAx>
        <c:axId val="918030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4095"/>
        <c:crosses val="autoZero"/>
        <c:crossBetween val="midCat"/>
      </c:valAx>
      <c:valAx>
        <c:axId val="918034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 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0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Sheet1!$D$3:$D$7</c:f>
              <c:numCache>
                <c:formatCode>General</c:formatCode>
                <c:ptCount val="5"/>
                <c:pt idx="0">
                  <c:v>0.9</c:v>
                </c:pt>
                <c:pt idx="1">
                  <c:v>1.9</c:v>
                </c:pt>
                <c:pt idx="2">
                  <c:v>3</c:v>
                </c:pt>
                <c:pt idx="3">
                  <c:v>4.2</c:v>
                </c:pt>
                <c:pt idx="4">
                  <c:v>5.7</c:v>
                </c:pt>
              </c:numCache>
            </c:numRef>
          </c:xVal>
          <c:yVal>
            <c:numRef>
              <c:f>Sheet1!$E$3:$E$7</c:f>
              <c:numCache>
                <c:formatCode>General</c:formatCode>
                <c:ptCount val="5"/>
                <c:pt idx="0">
                  <c:v>0.76</c:v>
                </c:pt>
                <c:pt idx="1">
                  <c:v>1.74</c:v>
                </c:pt>
                <c:pt idx="2">
                  <c:v>2.89</c:v>
                </c:pt>
                <c:pt idx="3">
                  <c:v>4.2</c:v>
                </c:pt>
                <c:pt idx="4">
                  <c:v>5.0999999999999996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5B-4BFB-959E-AEBCCC4EF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867264"/>
        <c:axId val="2000870176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Sheet1!$A$12:$A$92</c:f>
              <c:numCache>
                <c:formatCode>General</c:formatCode>
                <c:ptCount val="8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7.9999999999999902</c:v>
                </c:pt>
              </c:numCache>
            </c:numRef>
          </c:xVal>
          <c:yVal>
            <c:numRef>
              <c:f>Sheet1!$B$12:$B$92</c:f>
              <c:numCache>
                <c:formatCode>General</c:formatCode>
                <c:ptCount val="81"/>
                <c:pt idx="0">
                  <c:v>0</c:v>
                </c:pt>
                <c:pt idx="1">
                  <c:v>9.4208E-2</c:v>
                </c:pt>
                <c:pt idx="2">
                  <c:v>0.188416</c:v>
                </c:pt>
                <c:pt idx="3">
                  <c:v>0.28262399999999993</c:v>
                </c:pt>
                <c:pt idx="4">
                  <c:v>0.376832</c:v>
                </c:pt>
                <c:pt idx="5">
                  <c:v>0.47103999999999996</c:v>
                </c:pt>
                <c:pt idx="6">
                  <c:v>0.56524799999999986</c:v>
                </c:pt>
                <c:pt idx="7">
                  <c:v>0.65945599999999993</c:v>
                </c:pt>
                <c:pt idx="8">
                  <c:v>0.753664</c:v>
                </c:pt>
                <c:pt idx="9">
                  <c:v>0.84787199999999996</c:v>
                </c:pt>
                <c:pt idx="10">
                  <c:v>0.94207999999999992</c:v>
                </c:pt>
                <c:pt idx="11">
                  <c:v>1.0362879999999999</c:v>
                </c:pt>
                <c:pt idx="12">
                  <c:v>1.1304959999999997</c:v>
                </c:pt>
                <c:pt idx="13">
                  <c:v>1.224704</c:v>
                </c:pt>
                <c:pt idx="14">
                  <c:v>1.3189119999999999</c:v>
                </c:pt>
                <c:pt idx="15">
                  <c:v>1.4131199999999999</c:v>
                </c:pt>
                <c:pt idx="16">
                  <c:v>1.507328</c:v>
                </c:pt>
                <c:pt idx="17">
                  <c:v>1.6015359999999998</c:v>
                </c:pt>
                <c:pt idx="18">
                  <c:v>1.6957439999999999</c:v>
                </c:pt>
                <c:pt idx="19">
                  <c:v>1.7899519999999998</c:v>
                </c:pt>
                <c:pt idx="20">
                  <c:v>1.8841599999999998</c:v>
                </c:pt>
                <c:pt idx="21">
                  <c:v>1.9783680000000001</c:v>
                </c:pt>
                <c:pt idx="22">
                  <c:v>2.0725759999999998</c:v>
                </c:pt>
                <c:pt idx="23">
                  <c:v>2.1667839999999998</c:v>
                </c:pt>
                <c:pt idx="24">
                  <c:v>2.2609919999999994</c:v>
                </c:pt>
                <c:pt idx="25">
                  <c:v>2.3552</c:v>
                </c:pt>
                <c:pt idx="26">
                  <c:v>2.449408</c:v>
                </c:pt>
                <c:pt idx="27">
                  <c:v>2.5436160000000001</c:v>
                </c:pt>
                <c:pt idx="28">
                  <c:v>2.6378239999999997</c:v>
                </c:pt>
                <c:pt idx="29">
                  <c:v>2.7320319999999998</c:v>
                </c:pt>
                <c:pt idx="30">
                  <c:v>2.8262399999999999</c:v>
                </c:pt>
                <c:pt idx="31">
                  <c:v>2.9204479999999999</c:v>
                </c:pt>
                <c:pt idx="32">
                  <c:v>3.014656</c:v>
                </c:pt>
                <c:pt idx="33">
                  <c:v>3.1088639999999996</c:v>
                </c:pt>
                <c:pt idx="34">
                  <c:v>3.2030719999999997</c:v>
                </c:pt>
                <c:pt idx="35">
                  <c:v>3.2972799999999998</c:v>
                </c:pt>
                <c:pt idx="36">
                  <c:v>3.3914879999999998</c:v>
                </c:pt>
                <c:pt idx="37">
                  <c:v>3.4856959999999999</c:v>
                </c:pt>
                <c:pt idx="38">
                  <c:v>3.5799039999999995</c:v>
                </c:pt>
                <c:pt idx="39">
                  <c:v>3.6741119999999996</c:v>
                </c:pt>
                <c:pt idx="40">
                  <c:v>3.7683199999999997</c:v>
                </c:pt>
                <c:pt idx="41">
                  <c:v>3.8625279999999993</c:v>
                </c:pt>
                <c:pt idx="42">
                  <c:v>3.9567360000000003</c:v>
                </c:pt>
                <c:pt idx="43">
                  <c:v>4.0509439999999994</c:v>
                </c:pt>
                <c:pt idx="44">
                  <c:v>4.1451519999999995</c:v>
                </c:pt>
                <c:pt idx="45">
                  <c:v>4.2393600000000005</c:v>
                </c:pt>
                <c:pt idx="46">
                  <c:v>4.3335679999999996</c:v>
                </c:pt>
                <c:pt idx="47">
                  <c:v>4.4277759999999997</c:v>
                </c:pt>
                <c:pt idx="48">
                  <c:v>4.5219839999999989</c:v>
                </c:pt>
                <c:pt idx="49">
                  <c:v>4.6161920000000007</c:v>
                </c:pt>
                <c:pt idx="50">
                  <c:v>4.7103999999999999</c:v>
                </c:pt>
                <c:pt idx="51">
                  <c:v>4.8046079999999991</c:v>
                </c:pt>
                <c:pt idx="52">
                  <c:v>4.8988160000000001</c:v>
                </c:pt>
                <c:pt idx="53">
                  <c:v>4.9930239999999992</c:v>
                </c:pt>
                <c:pt idx="54">
                  <c:v>5.0872320000000002</c:v>
                </c:pt>
                <c:pt idx="55">
                  <c:v>5.1814399999999994</c:v>
                </c:pt>
                <c:pt idx="56">
                  <c:v>5.2756479999999994</c:v>
                </c:pt>
                <c:pt idx="57">
                  <c:v>5.3698559999999995</c:v>
                </c:pt>
                <c:pt idx="58">
                  <c:v>5.4640639999999996</c:v>
                </c:pt>
                <c:pt idx="59">
                  <c:v>5.5582720000000005</c:v>
                </c:pt>
                <c:pt idx="60">
                  <c:v>5.6524799999999997</c:v>
                </c:pt>
                <c:pt idx="61">
                  <c:v>5.7466879999999989</c:v>
                </c:pt>
                <c:pt idx="62">
                  <c:v>5.8408959999999999</c:v>
                </c:pt>
                <c:pt idx="63">
                  <c:v>5.9351039999999999</c:v>
                </c:pt>
                <c:pt idx="64">
                  <c:v>6.029312</c:v>
                </c:pt>
                <c:pt idx="65">
                  <c:v>6.1235200000000001</c:v>
                </c:pt>
                <c:pt idx="66">
                  <c:v>6.2177279999999993</c:v>
                </c:pt>
                <c:pt idx="67">
                  <c:v>6.3119359999999993</c:v>
                </c:pt>
                <c:pt idx="68">
                  <c:v>6.4061439999999994</c:v>
                </c:pt>
                <c:pt idx="69">
                  <c:v>6.5003520000000004</c:v>
                </c:pt>
                <c:pt idx="70">
                  <c:v>6.5945599999999995</c:v>
                </c:pt>
                <c:pt idx="71">
                  <c:v>6.6887679999999987</c:v>
                </c:pt>
                <c:pt idx="72">
                  <c:v>6.7829759999999997</c:v>
                </c:pt>
                <c:pt idx="73">
                  <c:v>6.8771839999999997</c:v>
                </c:pt>
                <c:pt idx="74">
                  <c:v>6.9713919999999998</c:v>
                </c:pt>
                <c:pt idx="75">
                  <c:v>7.065599999999999</c:v>
                </c:pt>
                <c:pt idx="76">
                  <c:v>7.1598079999999991</c:v>
                </c:pt>
                <c:pt idx="77">
                  <c:v>7.254016</c:v>
                </c:pt>
                <c:pt idx="78">
                  <c:v>7.3482239999999992</c:v>
                </c:pt>
                <c:pt idx="79">
                  <c:v>7.4424320000000002</c:v>
                </c:pt>
                <c:pt idx="80">
                  <c:v>7.5366399999999896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15B-4BFB-959E-AEBCCC4EF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867264"/>
        <c:axId val="2000870176"/>
      </c:scatterChart>
      <c:valAx>
        <c:axId val="200086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 of salt (mole/l)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70176"/>
        <c:crosses val="autoZero"/>
        <c:crossBetween val="midCat"/>
      </c:valAx>
      <c:valAx>
        <c:axId val="200087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67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Sheet1!$O$4:$O$8</c:f>
              <c:numCache>
                <c:formatCode>General</c:formatCode>
                <c:ptCount val="5"/>
                <c:pt idx="0">
                  <c:v>0.27</c:v>
                </c:pt>
                <c:pt idx="1">
                  <c:v>0.51</c:v>
                </c:pt>
                <c:pt idx="2">
                  <c:v>0.9</c:v>
                </c:pt>
                <c:pt idx="3">
                  <c:v>1.25</c:v>
                </c:pt>
                <c:pt idx="4">
                  <c:v>1.59</c:v>
                </c:pt>
              </c:numCache>
            </c:numRef>
          </c:xVal>
          <c:yVal>
            <c:numRef>
              <c:f>Sheet1!$P$4:$P$8</c:f>
              <c:numCache>
                <c:formatCode>General</c:formatCode>
                <c:ptCount val="5"/>
                <c:pt idx="0">
                  <c:v>0.3</c:v>
                </c:pt>
                <c:pt idx="1">
                  <c:v>0.5</c:v>
                </c:pt>
                <c:pt idx="2">
                  <c:v>1</c:v>
                </c:pt>
                <c:pt idx="3">
                  <c:v>1.25</c:v>
                </c:pt>
                <c:pt idx="4">
                  <c:v>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CF-466E-B10E-014C66322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235232"/>
        <c:axId val="1925237312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Sheet1!$L$12:$L$37</c:f>
              <c:numCache>
                <c:formatCode>General</c:formatCode>
                <c:ptCount val="2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</c:numCache>
            </c:numRef>
          </c:xVal>
          <c:yVal>
            <c:numRef>
              <c:f>Sheet1!$M$12:$M$37</c:f>
              <c:numCache>
                <c:formatCode>General</c:formatCode>
                <c:ptCount val="26"/>
                <c:pt idx="0">
                  <c:v>0</c:v>
                </c:pt>
                <c:pt idx="1">
                  <c:v>9.8304000000000002E-2</c:v>
                </c:pt>
                <c:pt idx="2">
                  <c:v>0.196608</c:v>
                </c:pt>
                <c:pt idx="3">
                  <c:v>0.29491199999999995</c:v>
                </c:pt>
                <c:pt idx="4">
                  <c:v>0.39321600000000001</c:v>
                </c:pt>
                <c:pt idx="5">
                  <c:v>0.49152000000000001</c:v>
                </c:pt>
                <c:pt idx="6">
                  <c:v>0.5898239999999999</c:v>
                </c:pt>
                <c:pt idx="7">
                  <c:v>0.68812799999999996</c:v>
                </c:pt>
                <c:pt idx="8">
                  <c:v>0.78643200000000002</c:v>
                </c:pt>
                <c:pt idx="9">
                  <c:v>0.88473600000000008</c:v>
                </c:pt>
                <c:pt idx="10">
                  <c:v>0.98304000000000002</c:v>
                </c:pt>
                <c:pt idx="11">
                  <c:v>1.0813440000000001</c:v>
                </c:pt>
                <c:pt idx="12">
                  <c:v>1.1796479999999998</c:v>
                </c:pt>
                <c:pt idx="13">
                  <c:v>1.2779520000000002</c:v>
                </c:pt>
                <c:pt idx="14">
                  <c:v>1.3762559999999999</c:v>
                </c:pt>
                <c:pt idx="15">
                  <c:v>1.4745599999999999</c:v>
                </c:pt>
                <c:pt idx="16">
                  <c:v>1.572864</c:v>
                </c:pt>
                <c:pt idx="17">
                  <c:v>1.6711679999999998</c:v>
                </c:pt>
                <c:pt idx="18">
                  <c:v>1.7694720000000002</c:v>
                </c:pt>
                <c:pt idx="19">
                  <c:v>1.8677759999999999</c:v>
                </c:pt>
                <c:pt idx="20">
                  <c:v>1.96608</c:v>
                </c:pt>
                <c:pt idx="21">
                  <c:v>2.0643840000000004</c:v>
                </c:pt>
                <c:pt idx="22">
                  <c:v>2.1626880000000002</c:v>
                </c:pt>
                <c:pt idx="23">
                  <c:v>2.2609919999999999</c:v>
                </c:pt>
                <c:pt idx="24">
                  <c:v>2.3592959999999996</c:v>
                </c:pt>
                <c:pt idx="25">
                  <c:v>2.4575999999999998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ECF-466E-B10E-014C66322E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235232"/>
        <c:axId val="1925237312"/>
      </c:scatterChart>
      <c:valAx>
        <c:axId val="1925235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concentration(mole/l)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237312"/>
        <c:crosses val="autoZero"/>
        <c:crossBetween val="midCat"/>
      </c:valAx>
      <c:valAx>
        <c:axId val="192523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 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23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30000000000000004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Sheet1!$Z$3:$Z$7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Sheet1!$AA$3:$AA$7</c:f>
              <c:numCache>
                <c:formatCode>General</c:formatCode>
                <c:ptCount val="5"/>
                <c:pt idx="0">
                  <c:v>0.72</c:v>
                </c:pt>
                <c:pt idx="1">
                  <c:v>1.21</c:v>
                </c:pt>
                <c:pt idx="2">
                  <c:v>1.95</c:v>
                </c:pt>
                <c:pt idx="3">
                  <c:v>2.39</c:v>
                </c:pt>
                <c:pt idx="4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20-4926-B271-ECDC71F62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565647"/>
        <c:axId val="850564399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Sheet1!$W$12:$W$42</c:f>
              <c:numCache>
                <c:formatCode>General</c:formatCode>
                <c:ptCount val="3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</c:numCache>
            </c:numRef>
          </c:xVal>
          <c:yVal>
            <c:numRef>
              <c:f>Sheet1!$X$12:$X$42</c:f>
              <c:numCache>
                <c:formatCode>General</c:formatCode>
                <c:ptCount val="31"/>
                <c:pt idx="0">
                  <c:v>0</c:v>
                </c:pt>
                <c:pt idx="1">
                  <c:v>0.13824000000000003</c:v>
                </c:pt>
                <c:pt idx="2">
                  <c:v>0.27648000000000006</c:v>
                </c:pt>
                <c:pt idx="3">
                  <c:v>0.41471999999999998</c:v>
                </c:pt>
                <c:pt idx="4">
                  <c:v>0.55296000000000012</c:v>
                </c:pt>
                <c:pt idx="5">
                  <c:v>0.69120000000000004</c:v>
                </c:pt>
                <c:pt idx="6">
                  <c:v>0.82943999999999996</c:v>
                </c:pt>
                <c:pt idx="7">
                  <c:v>0.9676800000000001</c:v>
                </c:pt>
                <c:pt idx="8">
                  <c:v>1.1059200000000002</c:v>
                </c:pt>
                <c:pt idx="9">
                  <c:v>1.2441600000000002</c:v>
                </c:pt>
                <c:pt idx="10">
                  <c:v>1.3824000000000001</c:v>
                </c:pt>
                <c:pt idx="11">
                  <c:v>1.5206400000000002</c:v>
                </c:pt>
                <c:pt idx="12">
                  <c:v>1.6588799999999999</c:v>
                </c:pt>
                <c:pt idx="13">
                  <c:v>1.7971200000000003</c:v>
                </c:pt>
                <c:pt idx="14">
                  <c:v>1.9353600000000002</c:v>
                </c:pt>
                <c:pt idx="15">
                  <c:v>2.0736000000000003</c:v>
                </c:pt>
                <c:pt idx="16">
                  <c:v>2.2118400000000005</c:v>
                </c:pt>
                <c:pt idx="17">
                  <c:v>2.3500800000000002</c:v>
                </c:pt>
                <c:pt idx="18">
                  <c:v>2.4883200000000003</c:v>
                </c:pt>
                <c:pt idx="19">
                  <c:v>2.62656</c:v>
                </c:pt>
                <c:pt idx="20">
                  <c:v>2.7648000000000001</c:v>
                </c:pt>
                <c:pt idx="21">
                  <c:v>2.9030400000000007</c:v>
                </c:pt>
                <c:pt idx="22">
                  <c:v>3.0412800000000004</c:v>
                </c:pt>
                <c:pt idx="23">
                  <c:v>3.1795200000000001</c:v>
                </c:pt>
                <c:pt idx="24">
                  <c:v>3.3177599999999998</c:v>
                </c:pt>
                <c:pt idx="25">
                  <c:v>3.4560000000000004</c:v>
                </c:pt>
                <c:pt idx="26">
                  <c:v>3.5942400000000005</c:v>
                </c:pt>
                <c:pt idx="27">
                  <c:v>3.7324800000000002</c:v>
                </c:pt>
                <c:pt idx="28">
                  <c:v>3.8707200000000004</c:v>
                </c:pt>
                <c:pt idx="29">
                  <c:v>4.0089600000000001</c:v>
                </c:pt>
                <c:pt idx="30">
                  <c:v>4.1472000000000007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420-4926-B271-ECDC71F62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565647"/>
        <c:axId val="850564399"/>
      </c:scatterChart>
      <c:valAx>
        <c:axId val="850565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concentration(mole/l)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64399"/>
        <c:crosses val="autoZero"/>
        <c:crossBetween val="midCat"/>
      </c:valAx>
      <c:valAx>
        <c:axId val="8505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 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656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MgSO4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Sheet1!$AV$4:$AV$8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Sheet1!$AW$4:$AW$8</c:f>
              <c:numCache>
                <c:formatCode>General</c:formatCode>
                <c:ptCount val="5"/>
                <c:pt idx="0">
                  <c:v>0.25</c:v>
                </c:pt>
                <c:pt idx="1">
                  <c:v>0.56000000000000005</c:v>
                </c:pt>
                <c:pt idx="2">
                  <c:v>0.87</c:v>
                </c:pt>
                <c:pt idx="3">
                  <c:v>1.32</c:v>
                </c:pt>
                <c:pt idx="4">
                  <c:v>1.49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3A-4643-B999-187C786DC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030351"/>
        <c:axId val="918032431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Sheet1!$AS$11:$AS$41</c:f>
              <c:numCache>
                <c:formatCode>General</c:formatCode>
                <c:ptCount val="3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</c:numCache>
            </c:numRef>
          </c:xVal>
          <c:yVal>
            <c:numRef>
              <c:f>Sheet1!$AT$11:$AT$41</c:f>
              <c:numCache>
                <c:formatCode>General</c:formatCode>
                <c:ptCount val="31"/>
                <c:pt idx="0">
                  <c:v>0</c:v>
                </c:pt>
                <c:pt idx="1">
                  <c:v>6.1440000000000002E-2</c:v>
                </c:pt>
                <c:pt idx="2">
                  <c:v>0.12288</c:v>
                </c:pt>
                <c:pt idx="3">
                  <c:v>0.18431999999999998</c:v>
                </c:pt>
                <c:pt idx="4">
                  <c:v>0.24576000000000001</c:v>
                </c:pt>
                <c:pt idx="5">
                  <c:v>0.30719999999999997</c:v>
                </c:pt>
                <c:pt idx="6">
                  <c:v>0.36863999999999997</c:v>
                </c:pt>
                <c:pt idx="7">
                  <c:v>0.43007999999999996</c:v>
                </c:pt>
                <c:pt idx="8">
                  <c:v>0.49152000000000001</c:v>
                </c:pt>
                <c:pt idx="9">
                  <c:v>0.55296000000000001</c:v>
                </c:pt>
                <c:pt idx="10">
                  <c:v>0.61439999999999995</c:v>
                </c:pt>
                <c:pt idx="11">
                  <c:v>0.67584</c:v>
                </c:pt>
                <c:pt idx="12">
                  <c:v>0.73727999999999994</c:v>
                </c:pt>
                <c:pt idx="13">
                  <c:v>0.7987200000000001</c:v>
                </c:pt>
                <c:pt idx="14">
                  <c:v>0.86015999999999992</c:v>
                </c:pt>
                <c:pt idx="15">
                  <c:v>0.92159999999999997</c:v>
                </c:pt>
                <c:pt idx="16">
                  <c:v>0.98304000000000002</c:v>
                </c:pt>
                <c:pt idx="17">
                  <c:v>1.0444799999999999</c:v>
                </c:pt>
                <c:pt idx="18">
                  <c:v>1.10592</c:v>
                </c:pt>
                <c:pt idx="19">
                  <c:v>1.16736</c:v>
                </c:pt>
                <c:pt idx="20">
                  <c:v>1.2287999999999999</c:v>
                </c:pt>
                <c:pt idx="21">
                  <c:v>1.2902400000000001</c:v>
                </c:pt>
                <c:pt idx="22">
                  <c:v>1.35168</c:v>
                </c:pt>
                <c:pt idx="23">
                  <c:v>1.4131199999999999</c:v>
                </c:pt>
                <c:pt idx="24">
                  <c:v>1.4745599999999999</c:v>
                </c:pt>
                <c:pt idx="25">
                  <c:v>1.536</c:v>
                </c:pt>
                <c:pt idx="26">
                  <c:v>1.5974400000000002</c:v>
                </c:pt>
                <c:pt idx="27">
                  <c:v>1.6588800000000001</c:v>
                </c:pt>
                <c:pt idx="28">
                  <c:v>1.7203199999999998</c:v>
                </c:pt>
                <c:pt idx="29">
                  <c:v>1.7817599999999998</c:v>
                </c:pt>
                <c:pt idx="30">
                  <c:v>1.8431999999999999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3A-4643-B999-187C786DC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030351"/>
        <c:axId val="918032431"/>
      </c:scatterChart>
      <c:valAx>
        <c:axId val="918030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concentration(mole/l)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2431"/>
        <c:crosses val="autoZero"/>
        <c:crossBetween val="midCat"/>
      </c:valAx>
      <c:valAx>
        <c:axId val="91803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 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03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Sheet1!$M$24:$M$32</c:f>
              <c:numCache>
                <c:formatCode>General</c:formatCode>
                <c:ptCount val="9"/>
                <c:pt idx="0">
                  <c:v>0</c:v>
                </c:pt>
                <c:pt idx="1">
                  <c:v>0.56000000000000005</c:v>
                </c:pt>
                <c:pt idx="2">
                  <c:v>1.2</c:v>
                </c:pt>
                <c:pt idx="3">
                  <c:v>1.6</c:v>
                </c:pt>
                <c:pt idx="4">
                  <c:v>2.57</c:v>
                </c:pt>
                <c:pt idx="5">
                  <c:v>3.28</c:v>
                </c:pt>
              </c:numCache>
            </c:numRef>
          </c:xVal>
          <c:yVal>
            <c:numRef>
              <c:f>Sheet1!$N$24:$N$32</c:f>
              <c:numCache>
                <c:formatCode>General</c:formatCode>
                <c:ptCount val="9"/>
                <c:pt idx="1">
                  <c:v>0.53785128411994088</c:v>
                </c:pt>
                <c:pt idx="2">
                  <c:v>0.54594092919146142</c:v>
                </c:pt>
                <c:pt idx="3">
                  <c:v>0.4583187721640094</c:v>
                </c:pt>
                <c:pt idx="4">
                  <c:v>0.51965383371077323</c:v>
                </c:pt>
                <c:pt idx="5">
                  <c:v>0.49741133794550912</c:v>
                </c:pt>
                <c:pt idx="6">
                  <c:v>1</c:v>
                </c:pt>
                <c:pt idx="7">
                  <c:v>3</c:v>
                </c:pt>
                <c:pt idx="8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01-4DCF-8420-789C0746E4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599680"/>
        <c:axId val="249588032"/>
      </c:scatterChart>
      <c:valAx>
        <c:axId val="249599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88032"/>
        <c:crosses val="autoZero"/>
        <c:crossBetween val="midCat"/>
      </c:valAx>
      <c:valAx>
        <c:axId val="24958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99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Sheet1!$D$3:$D$7</c:f>
              <c:numCache>
                <c:formatCode>General</c:formatCode>
                <c:ptCount val="5"/>
                <c:pt idx="0">
                  <c:v>0.9</c:v>
                </c:pt>
                <c:pt idx="1">
                  <c:v>1.9</c:v>
                </c:pt>
                <c:pt idx="2">
                  <c:v>3</c:v>
                </c:pt>
                <c:pt idx="3">
                  <c:v>4.2</c:v>
                </c:pt>
                <c:pt idx="4">
                  <c:v>5.7</c:v>
                </c:pt>
              </c:numCache>
            </c:numRef>
          </c:xVal>
          <c:yVal>
            <c:numRef>
              <c:f>Sheet1!$E$3:$E$7</c:f>
              <c:numCache>
                <c:formatCode>General</c:formatCode>
                <c:ptCount val="5"/>
                <c:pt idx="0">
                  <c:v>0.76</c:v>
                </c:pt>
                <c:pt idx="1">
                  <c:v>1.74</c:v>
                </c:pt>
                <c:pt idx="2">
                  <c:v>2.89</c:v>
                </c:pt>
                <c:pt idx="3">
                  <c:v>4.2</c:v>
                </c:pt>
                <c:pt idx="4">
                  <c:v>5.0999999999999996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94-401F-B4B5-BD0135D9B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867264"/>
        <c:axId val="2000870176"/>
      </c:scatterChar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Sheet1!$A$12:$A$92</c:f>
              <c:numCache>
                <c:formatCode>General</c:formatCode>
                <c:ptCount val="8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7.9999999999999902</c:v>
                </c:pt>
              </c:numCache>
            </c:numRef>
          </c:xVal>
          <c:yVal>
            <c:numRef>
              <c:f>Sheet1!$B$12:$B$92</c:f>
              <c:numCache>
                <c:formatCode>General</c:formatCode>
                <c:ptCount val="81"/>
                <c:pt idx="0">
                  <c:v>0</c:v>
                </c:pt>
                <c:pt idx="1">
                  <c:v>9.4208E-2</c:v>
                </c:pt>
                <c:pt idx="2">
                  <c:v>0.188416</c:v>
                </c:pt>
                <c:pt idx="3">
                  <c:v>0.28262399999999993</c:v>
                </c:pt>
                <c:pt idx="4">
                  <c:v>0.376832</c:v>
                </c:pt>
                <c:pt idx="5">
                  <c:v>0.47103999999999996</c:v>
                </c:pt>
                <c:pt idx="6">
                  <c:v>0.56524799999999986</c:v>
                </c:pt>
                <c:pt idx="7">
                  <c:v>0.65945599999999993</c:v>
                </c:pt>
                <c:pt idx="8">
                  <c:v>0.753664</c:v>
                </c:pt>
                <c:pt idx="9">
                  <c:v>0.84787199999999996</c:v>
                </c:pt>
                <c:pt idx="10">
                  <c:v>0.94207999999999992</c:v>
                </c:pt>
                <c:pt idx="11">
                  <c:v>1.0362879999999999</c:v>
                </c:pt>
                <c:pt idx="12">
                  <c:v>1.1304959999999997</c:v>
                </c:pt>
                <c:pt idx="13">
                  <c:v>1.224704</c:v>
                </c:pt>
                <c:pt idx="14">
                  <c:v>1.3189119999999999</c:v>
                </c:pt>
                <c:pt idx="15">
                  <c:v>1.4131199999999999</c:v>
                </c:pt>
                <c:pt idx="16">
                  <c:v>1.507328</c:v>
                </c:pt>
                <c:pt idx="17">
                  <c:v>1.6015359999999998</c:v>
                </c:pt>
                <c:pt idx="18">
                  <c:v>1.6957439999999999</c:v>
                </c:pt>
                <c:pt idx="19">
                  <c:v>1.7899519999999998</c:v>
                </c:pt>
                <c:pt idx="20">
                  <c:v>1.8841599999999998</c:v>
                </c:pt>
                <c:pt idx="21">
                  <c:v>1.9783680000000001</c:v>
                </c:pt>
                <c:pt idx="22">
                  <c:v>2.0725759999999998</c:v>
                </c:pt>
                <c:pt idx="23">
                  <c:v>2.1667839999999998</c:v>
                </c:pt>
                <c:pt idx="24">
                  <c:v>2.2609919999999994</c:v>
                </c:pt>
                <c:pt idx="25">
                  <c:v>2.3552</c:v>
                </c:pt>
                <c:pt idx="26">
                  <c:v>2.449408</c:v>
                </c:pt>
                <c:pt idx="27">
                  <c:v>2.5436160000000001</c:v>
                </c:pt>
                <c:pt idx="28">
                  <c:v>2.6378239999999997</c:v>
                </c:pt>
                <c:pt idx="29">
                  <c:v>2.7320319999999998</c:v>
                </c:pt>
                <c:pt idx="30">
                  <c:v>2.8262399999999999</c:v>
                </c:pt>
                <c:pt idx="31">
                  <c:v>2.9204479999999999</c:v>
                </c:pt>
                <c:pt idx="32">
                  <c:v>3.014656</c:v>
                </c:pt>
                <c:pt idx="33">
                  <c:v>3.1088639999999996</c:v>
                </c:pt>
                <c:pt idx="34">
                  <c:v>3.2030719999999997</c:v>
                </c:pt>
                <c:pt idx="35">
                  <c:v>3.2972799999999998</c:v>
                </c:pt>
                <c:pt idx="36">
                  <c:v>3.3914879999999998</c:v>
                </c:pt>
                <c:pt idx="37">
                  <c:v>3.4856959999999999</c:v>
                </c:pt>
                <c:pt idx="38">
                  <c:v>3.5799039999999995</c:v>
                </c:pt>
                <c:pt idx="39">
                  <c:v>3.6741119999999996</c:v>
                </c:pt>
                <c:pt idx="40">
                  <c:v>3.7683199999999997</c:v>
                </c:pt>
                <c:pt idx="41">
                  <c:v>3.8625279999999993</c:v>
                </c:pt>
                <c:pt idx="42">
                  <c:v>3.9567360000000003</c:v>
                </c:pt>
                <c:pt idx="43">
                  <c:v>4.0509439999999994</c:v>
                </c:pt>
                <c:pt idx="44">
                  <c:v>4.1451519999999995</c:v>
                </c:pt>
                <c:pt idx="45">
                  <c:v>4.2393600000000005</c:v>
                </c:pt>
                <c:pt idx="46">
                  <c:v>4.3335679999999996</c:v>
                </c:pt>
                <c:pt idx="47">
                  <c:v>4.4277759999999997</c:v>
                </c:pt>
                <c:pt idx="48">
                  <c:v>4.5219839999999989</c:v>
                </c:pt>
                <c:pt idx="49">
                  <c:v>4.6161920000000007</c:v>
                </c:pt>
                <c:pt idx="50">
                  <c:v>4.7103999999999999</c:v>
                </c:pt>
                <c:pt idx="51">
                  <c:v>4.8046079999999991</c:v>
                </c:pt>
                <c:pt idx="52">
                  <c:v>4.8988160000000001</c:v>
                </c:pt>
                <c:pt idx="53">
                  <c:v>4.9930239999999992</c:v>
                </c:pt>
                <c:pt idx="54">
                  <c:v>5.0872320000000002</c:v>
                </c:pt>
                <c:pt idx="55">
                  <c:v>5.1814399999999994</c:v>
                </c:pt>
                <c:pt idx="56">
                  <c:v>5.2756479999999994</c:v>
                </c:pt>
                <c:pt idx="57">
                  <c:v>5.3698559999999995</c:v>
                </c:pt>
                <c:pt idx="58">
                  <c:v>5.4640639999999996</c:v>
                </c:pt>
                <c:pt idx="59">
                  <c:v>5.5582720000000005</c:v>
                </c:pt>
                <c:pt idx="60">
                  <c:v>5.6524799999999997</c:v>
                </c:pt>
                <c:pt idx="61">
                  <c:v>5.7466879999999989</c:v>
                </c:pt>
                <c:pt idx="62">
                  <c:v>5.8408959999999999</c:v>
                </c:pt>
                <c:pt idx="63">
                  <c:v>5.9351039999999999</c:v>
                </c:pt>
                <c:pt idx="64">
                  <c:v>6.029312</c:v>
                </c:pt>
                <c:pt idx="65">
                  <c:v>6.1235200000000001</c:v>
                </c:pt>
                <c:pt idx="66">
                  <c:v>6.2177279999999993</c:v>
                </c:pt>
                <c:pt idx="67">
                  <c:v>6.3119359999999993</c:v>
                </c:pt>
                <c:pt idx="68">
                  <c:v>6.4061439999999994</c:v>
                </c:pt>
                <c:pt idx="69">
                  <c:v>6.5003520000000004</c:v>
                </c:pt>
                <c:pt idx="70">
                  <c:v>6.5945599999999995</c:v>
                </c:pt>
                <c:pt idx="71">
                  <c:v>6.6887679999999987</c:v>
                </c:pt>
                <c:pt idx="72">
                  <c:v>6.7829759999999997</c:v>
                </c:pt>
                <c:pt idx="73">
                  <c:v>6.8771839999999997</c:v>
                </c:pt>
                <c:pt idx="74">
                  <c:v>6.9713919999999998</c:v>
                </c:pt>
                <c:pt idx="75">
                  <c:v>7.065599999999999</c:v>
                </c:pt>
                <c:pt idx="76">
                  <c:v>7.1598079999999991</c:v>
                </c:pt>
                <c:pt idx="77">
                  <c:v>7.254016</c:v>
                </c:pt>
                <c:pt idx="78">
                  <c:v>7.3482239999999992</c:v>
                </c:pt>
                <c:pt idx="79">
                  <c:v>7.4424320000000002</c:v>
                </c:pt>
                <c:pt idx="80">
                  <c:v>7.5366399999999896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94-401F-B4B5-BD0135D9B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867264"/>
        <c:axId val="2000870176"/>
      </c:scatterChart>
      <c:valAx>
        <c:axId val="200086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 of salt (mole/l)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70176"/>
        <c:crosses val="autoZero"/>
        <c:crossBetween val="midCat"/>
      </c:valAx>
      <c:valAx>
        <c:axId val="200087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67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NaCl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Sheet1!$A$25:$A$29</c:f>
              <c:numCache>
                <c:formatCode>General</c:formatCode>
                <c:ptCount val="5"/>
                <c:pt idx="0">
                  <c:v>0.90061000000000002</c:v>
                </c:pt>
                <c:pt idx="1">
                  <c:v>1.9012899999999999</c:v>
                </c:pt>
                <c:pt idx="2">
                  <c:v>3.0196900000000002</c:v>
                </c:pt>
                <c:pt idx="3">
                  <c:v>4.2778900000000002</c:v>
                </c:pt>
                <c:pt idx="4">
                  <c:v>5.7038599999999997</c:v>
                </c:pt>
              </c:numCache>
            </c:numRef>
          </c:xVal>
          <c:yVal>
            <c:numRef>
              <c:f>Sheet1!$B$25:$B$29</c:f>
              <c:numCache>
                <c:formatCode>General</c:formatCode>
                <c:ptCount val="5"/>
                <c:pt idx="0">
                  <c:v>1.2</c:v>
                </c:pt>
                <c:pt idx="1">
                  <c:v>2.2999999999999998</c:v>
                </c:pt>
                <c:pt idx="2">
                  <c:v>2.8</c:v>
                </c:pt>
                <c:pt idx="3">
                  <c:v>4.4000000000000004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87-4AA9-8C95-137CFBA58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585952"/>
        <c:axId val="249586368"/>
      </c:scatterChart>
      <c:valAx>
        <c:axId val="2495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</a:t>
                </a:r>
                <a:r>
                  <a:rPr lang="ka-GE" dirty="0" smtClean="0"/>
                  <a:t> (</a:t>
                </a:r>
                <a:r>
                  <a:rPr lang="en-US" dirty="0" smtClean="0"/>
                  <a:t>mole</a:t>
                </a:r>
                <a:r>
                  <a:rPr lang="ka-GE" dirty="0" smtClean="0"/>
                  <a:t>/</a:t>
                </a:r>
                <a:r>
                  <a:rPr lang="en-US" dirty="0" smtClean="0"/>
                  <a:t>l</a:t>
                </a:r>
                <a:r>
                  <a:rPr lang="ka-GE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86368"/>
        <c:crosses val="autoZero"/>
        <c:crossBetween val="midCat"/>
      </c:valAx>
      <c:valAx>
        <c:axId val="24958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</a:t>
                </a:r>
                <a:r>
                  <a:rPr lang="ka-GE" dirty="0" smtClean="0"/>
                  <a:t> </a:t>
                </a:r>
                <a:r>
                  <a:rPr lang="en-US" dirty="0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85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</a:t>
            </a:r>
            <a:r>
              <a:rPr lang="en-US" baseline="-25000" dirty="0"/>
              <a:t>3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Sheet1!$L$24:$L$29</c:f>
              <c:numCache>
                <c:formatCode>General</c:formatCode>
                <c:ptCount val="6"/>
                <c:pt idx="0">
                  <c:v>0</c:v>
                </c:pt>
                <c:pt idx="1">
                  <c:v>0.52059</c:v>
                </c:pt>
                <c:pt idx="2">
                  <c:v>1.0990200000000001</c:v>
                </c:pt>
                <c:pt idx="3">
                  <c:v>1.7455099999999999</c:v>
                </c:pt>
                <c:pt idx="4">
                  <c:v>2.4727999999999999</c:v>
                </c:pt>
                <c:pt idx="5">
                  <c:v>3.2970700000000002</c:v>
                </c:pt>
              </c:numCache>
            </c:numRef>
          </c:xVal>
          <c:yVal>
            <c:numRef>
              <c:f>Sheet1!$M$24:$M$29</c:f>
              <c:numCache>
                <c:formatCode>General</c:formatCode>
                <c:ptCount val="6"/>
                <c:pt idx="0">
                  <c:v>0</c:v>
                </c:pt>
                <c:pt idx="1">
                  <c:v>0.56000000000000005</c:v>
                </c:pt>
                <c:pt idx="2">
                  <c:v>1.2</c:v>
                </c:pt>
                <c:pt idx="3">
                  <c:v>1.6</c:v>
                </c:pt>
                <c:pt idx="4">
                  <c:v>2.57</c:v>
                </c:pt>
                <c:pt idx="5">
                  <c:v>3.28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5C-4F23-A3FD-0715BB3AA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782704"/>
        <c:axId val="243778544"/>
      </c:scatterChart>
      <c:valAx>
        <c:axId val="243782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 dirty="0" smtClean="0">
                    <a:effectLst/>
                  </a:rPr>
                  <a:t>Molar concentration</a:t>
                </a:r>
                <a:r>
                  <a:rPr lang="ka-GE" sz="1100" b="0" i="0" baseline="0" dirty="0" smtClean="0">
                    <a:effectLst/>
                  </a:rPr>
                  <a:t> (</a:t>
                </a:r>
                <a:r>
                  <a:rPr lang="en-US" sz="1100" b="0" i="0" baseline="0" dirty="0" smtClean="0">
                    <a:effectLst/>
                  </a:rPr>
                  <a:t>mole</a:t>
                </a:r>
                <a:r>
                  <a:rPr lang="ka-GE" sz="1100" b="0" i="0" baseline="0" dirty="0" smtClean="0">
                    <a:effectLst/>
                  </a:rPr>
                  <a:t>/</a:t>
                </a:r>
                <a:r>
                  <a:rPr lang="en-US" sz="1100" b="0" i="0" baseline="0" dirty="0" smtClean="0">
                    <a:effectLst/>
                  </a:rPr>
                  <a:t>l</a:t>
                </a:r>
                <a:r>
                  <a:rPr lang="ka-GE" sz="1100" b="0" i="0" baseline="0" dirty="0" smtClean="0">
                    <a:effectLst/>
                  </a:rPr>
                  <a:t>)</a:t>
                </a:r>
                <a:endParaRPr lang="en-US" sz="6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78544"/>
        <c:crosses val="autoZero"/>
        <c:crossBetween val="midCat"/>
      </c:valAx>
      <c:valAx>
        <c:axId val="24377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</a:t>
                </a:r>
                <a:r>
                  <a:rPr lang="ka-GE" dirty="0" smtClean="0"/>
                  <a:t> </a:t>
                </a:r>
                <a:r>
                  <a:rPr lang="en-US" dirty="0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dirty="0" smtClean="0">
                <a:effectLst/>
              </a:rPr>
              <a:t>𝐾𝑁𝑂3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Sheet1!$M$24:$M$32</c:f>
              <c:numCache>
                <c:formatCode>General</c:formatCode>
                <c:ptCount val="9"/>
                <c:pt idx="0">
                  <c:v>0</c:v>
                </c:pt>
                <c:pt idx="1">
                  <c:v>0.56000000000000005</c:v>
                </c:pt>
                <c:pt idx="2">
                  <c:v>1.2</c:v>
                </c:pt>
                <c:pt idx="3">
                  <c:v>1.6</c:v>
                </c:pt>
                <c:pt idx="4">
                  <c:v>2.57</c:v>
                </c:pt>
                <c:pt idx="5">
                  <c:v>3.28</c:v>
                </c:pt>
              </c:numCache>
            </c:numRef>
          </c:xVal>
          <c:yVal>
            <c:numRef>
              <c:f>Sheet1!$N$24:$N$32</c:f>
              <c:numCache>
                <c:formatCode>General</c:formatCode>
                <c:ptCount val="9"/>
                <c:pt idx="1">
                  <c:v>0.53785128411994088</c:v>
                </c:pt>
                <c:pt idx="2">
                  <c:v>0.54594092919146142</c:v>
                </c:pt>
                <c:pt idx="3">
                  <c:v>0.4583187721640094</c:v>
                </c:pt>
                <c:pt idx="4">
                  <c:v>0.51965383371077323</c:v>
                </c:pt>
                <c:pt idx="5">
                  <c:v>0.49741133794550912</c:v>
                </c:pt>
                <c:pt idx="6">
                  <c:v>1</c:v>
                </c:pt>
                <c:pt idx="7">
                  <c:v>3</c:v>
                </c:pt>
                <c:pt idx="8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76-4A82-BA74-A8AD70FCF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9599680"/>
        <c:axId val="249588032"/>
      </c:scatterChart>
      <c:valAx>
        <c:axId val="249599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delta(T)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88032"/>
        <c:crosses val="autoZero"/>
        <c:crossBetween val="midCat"/>
      </c:valAx>
      <c:valAx>
        <c:axId val="24958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K(b)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599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bg1">
          <a:lumMod val="50000"/>
        </a:schemeClr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CuSO</a:t>
            </a:r>
            <a:r>
              <a:rPr lang="en-US" baseline="-25000" dirty="0"/>
              <a:t>4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Sheet1!$Y$15:$Y$20</c:f>
              <c:numCache>
                <c:formatCode>General</c:formatCode>
                <c:ptCount val="6"/>
                <c:pt idx="0">
                  <c:v>0</c:v>
                </c:pt>
                <c:pt idx="1">
                  <c:v>0.32974999999999999</c:v>
                </c:pt>
                <c:pt idx="2">
                  <c:v>0.69615000000000005</c:v>
                </c:pt>
                <c:pt idx="3">
                  <c:v>1.10564</c:v>
                </c:pt>
                <c:pt idx="4">
                  <c:v>1.56633</c:v>
                </c:pt>
                <c:pt idx="5">
                  <c:v>2.0884399999999999</c:v>
                </c:pt>
              </c:numCache>
            </c:numRef>
          </c:xVal>
          <c:yVal>
            <c:numRef>
              <c:f>Sheet1!$Z$15:$Z$20</c:f>
              <c:numCache>
                <c:formatCode>General</c:formatCode>
                <c:ptCount val="6"/>
                <c:pt idx="0">
                  <c:v>0</c:v>
                </c:pt>
                <c:pt idx="1">
                  <c:v>0.28999999999999998</c:v>
                </c:pt>
                <c:pt idx="2">
                  <c:v>0.73</c:v>
                </c:pt>
                <c:pt idx="3">
                  <c:v>1.17</c:v>
                </c:pt>
                <c:pt idx="4">
                  <c:v>1.58</c:v>
                </c:pt>
                <c:pt idx="5">
                  <c:v>2.09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C4-454B-9FB8-82509AA23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780624"/>
        <c:axId val="243781040"/>
      </c:scatterChart>
      <c:valAx>
        <c:axId val="24378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 smtClean="0">
                    <a:effectLst/>
                  </a:rPr>
                  <a:t>Molar concentration</a:t>
                </a:r>
                <a:r>
                  <a:rPr lang="ka-GE" sz="1000" b="0" i="0" baseline="0" dirty="0" smtClean="0">
                    <a:effectLst/>
                  </a:rPr>
                  <a:t> (</a:t>
                </a:r>
                <a:r>
                  <a:rPr lang="en-US" sz="1000" b="0" i="0" baseline="0" dirty="0" smtClean="0">
                    <a:effectLst/>
                  </a:rPr>
                  <a:t>mole</a:t>
                </a:r>
                <a:r>
                  <a:rPr lang="ka-GE" sz="1000" b="0" i="0" baseline="0" dirty="0" smtClean="0">
                    <a:effectLst/>
                  </a:rPr>
                  <a:t>/</a:t>
                </a:r>
                <a:r>
                  <a:rPr lang="en-US" sz="1000" b="0" i="0" baseline="0" dirty="0" smtClean="0">
                    <a:effectLst/>
                  </a:rPr>
                  <a:t>l</a:t>
                </a:r>
                <a:r>
                  <a:rPr lang="ka-GE" sz="1000" b="0" i="0" baseline="0" dirty="0" smtClean="0">
                    <a:effectLst/>
                  </a:rPr>
                  <a:t>)</a:t>
                </a:r>
                <a:endParaRPr lang="en-US" sz="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1040"/>
        <c:crosses val="autoZero"/>
        <c:crossBetween val="midCat"/>
      </c:valAx>
      <c:valAx>
        <c:axId val="24378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</a:t>
                </a:r>
                <a:r>
                  <a:rPr lang="ka-GE" dirty="0" smtClean="0"/>
                  <a:t> </a:t>
                </a:r>
                <a:r>
                  <a:rPr lang="en-US" dirty="0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0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KCl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Sheet1!$AJ$15:$AJ$22</c:f>
              <c:numCache>
                <c:formatCode>General</c:formatCode>
                <c:ptCount val="8"/>
                <c:pt idx="0">
                  <c:v>0</c:v>
                </c:pt>
                <c:pt idx="1">
                  <c:v>0.25275700000000001</c:v>
                </c:pt>
                <c:pt idx="2">
                  <c:v>0.53359800000000002</c:v>
                </c:pt>
                <c:pt idx="3">
                  <c:v>0.84747899999999998</c:v>
                </c:pt>
                <c:pt idx="4">
                  <c:v>1.2005950000000001</c:v>
                </c:pt>
                <c:pt idx="5">
                  <c:v>1.600749</c:v>
                </c:pt>
              </c:numCache>
            </c:numRef>
          </c:xVal>
          <c:yVal>
            <c:numRef>
              <c:f>Sheet1!$AK$15:$AK$22</c:f>
              <c:numCache>
                <c:formatCode>General</c:formatCode>
                <c:ptCount val="8"/>
                <c:pt idx="0">
                  <c:v>0</c:v>
                </c:pt>
                <c:pt idx="1">
                  <c:v>0.27</c:v>
                </c:pt>
                <c:pt idx="2">
                  <c:v>0.51</c:v>
                </c:pt>
                <c:pt idx="3">
                  <c:v>0.9</c:v>
                </c:pt>
                <c:pt idx="4">
                  <c:v>1.25</c:v>
                </c:pt>
                <c:pt idx="5">
                  <c:v>1.59</c:v>
                </c:pt>
                <c:pt idx="6">
                  <c:v>2</c:v>
                </c:pt>
                <c:pt idx="7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B3-4FFE-BB58-BCA5FEC7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782288"/>
        <c:axId val="243785616"/>
      </c:scatterChart>
      <c:valAx>
        <c:axId val="243782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 smtClean="0">
                    <a:effectLst/>
                  </a:rPr>
                  <a:t>Molar concentration</a:t>
                </a:r>
                <a:r>
                  <a:rPr lang="ka-GE" sz="1000" b="0" i="0" baseline="0" dirty="0" smtClean="0">
                    <a:effectLst/>
                  </a:rPr>
                  <a:t> (</a:t>
                </a:r>
                <a:r>
                  <a:rPr lang="en-US" sz="1000" b="0" i="0" baseline="0" dirty="0" smtClean="0">
                    <a:effectLst/>
                  </a:rPr>
                  <a:t>mole</a:t>
                </a:r>
                <a:r>
                  <a:rPr lang="ka-GE" sz="1000" b="0" i="0" baseline="0" dirty="0" smtClean="0">
                    <a:effectLst/>
                  </a:rPr>
                  <a:t>/</a:t>
                </a:r>
                <a:r>
                  <a:rPr lang="en-US" sz="1000" b="0" i="0" baseline="0" dirty="0" smtClean="0">
                    <a:effectLst/>
                  </a:rPr>
                  <a:t>l</a:t>
                </a:r>
                <a:r>
                  <a:rPr lang="ka-GE" sz="1000" b="0" i="0" baseline="0" dirty="0" smtClean="0">
                    <a:effectLst/>
                  </a:rPr>
                  <a:t>)</a:t>
                </a:r>
                <a:endParaRPr lang="en-US" sz="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5616"/>
        <c:crosses val="autoZero"/>
        <c:crossBetween val="midCat"/>
      </c:valAx>
      <c:valAx>
        <c:axId val="2437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</a:t>
                </a:r>
                <a:r>
                  <a:rPr lang="ka-GE" dirty="0" smtClean="0"/>
                  <a:t> </a:t>
                </a:r>
                <a:r>
                  <a:rPr lang="en-US" dirty="0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2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a-GE"/>
              <a:t>ნაცრისფერი-</a:t>
            </a:r>
            <a:r>
              <a:rPr lang="ka-GE" baseline="0"/>
              <a:t> </a:t>
            </a:r>
            <a:r>
              <a:rPr lang="en-US" baseline="0"/>
              <a:t>BaCl2</a:t>
            </a:r>
          </a:p>
          <a:p>
            <a:pPr>
              <a:defRPr/>
            </a:pPr>
            <a:r>
              <a:rPr lang="ka-GE" baseline="0"/>
              <a:t>ცისფერი - </a:t>
            </a:r>
            <a:r>
              <a:rPr lang="en-US" baseline="0"/>
              <a:t>CaCl2</a:t>
            </a:r>
          </a:p>
          <a:p>
            <a:pPr>
              <a:defRPr/>
            </a:pPr>
            <a:r>
              <a:rPr lang="ka-GE"/>
              <a:t>ყვითელი - </a:t>
            </a:r>
            <a:r>
              <a:rPr lang="en-US"/>
              <a:t>MgSO4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[Book1.xlsx]Sheet1!$F$2:$F$7</c:f>
              <c:numCache>
                <c:formatCode>General</c:formatCode>
                <c:ptCount val="6"/>
                <c:pt idx="0">
                  <c:v>0.2</c:v>
                </c:pt>
                <c:pt idx="1">
                  <c:v>0.5</c:v>
                </c:pt>
                <c:pt idx="2">
                  <c:v>0.7</c:v>
                </c:pt>
                <c:pt idx="3">
                  <c:v>0.9</c:v>
                </c:pt>
                <c:pt idx="4">
                  <c:v>1.2</c:v>
                </c:pt>
                <c:pt idx="5">
                  <c:v>1.5</c:v>
                </c:pt>
              </c:numCache>
            </c:numRef>
          </c:xVal>
          <c:yVal>
            <c:numRef>
              <c:f>[Book1.xlsx]Sheet1!$G$2:$G$7</c:f>
              <c:numCache>
                <c:formatCode>General</c:formatCode>
                <c:ptCount val="6"/>
                <c:pt idx="0">
                  <c:v>0.25600000000000001</c:v>
                </c:pt>
                <c:pt idx="1">
                  <c:v>0.64</c:v>
                </c:pt>
                <c:pt idx="2">
                  <c:v>0.89600000000000002</c:v>
                </c:pt>
                <c:pt idx="3">
                  <c:v>1.1520000000000001</c:v>
                </c:pt>
                <c:pt idx="4">
                  <c:v>1.5359999999999998</c:v>
                </c:pt>
                <c:pt idx="5">
                  <c:v>1.92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FC-4E28-BCFF-E843D0B6F111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[Book1.xlsx]Sheet1!$J$2:$J$7</c:f>
              <c:numCache>
                <c:formatCode>General</c:formatCode>
                <c:ptCount val="6"/>
                <c:pt idx="0">
                  <c:v>0.2</c:v>
                </c:pt>
                <c:pt idx="1">
                  <c:v>0.5</c:v>
                </c:pt>
                <c:pt idx="2">
                  <c:v>0.7</c:v>
                </c:pt>
                <c:pt idx="3">
                  <c:v>0.9</c:v>
                </c:pt>
                <c:pt idx="4">
                  <c:v>1.2</c:v>
                </c:pt>
                <c:pt idx="5">
                  <c:v>1.5</c:v>
                </c:pt>
              </c:numCache>
            </c:numRef>
          </c:xVal>
          <c:yVal>
            <c:numRef>
              <c:f>[Book1.xlsx]Sheet1!$K$2:$K$7</c:f>
              <c:numCache>
                <c:formatCode>General</c:formatCode>
                <c:ptCount val="6"/>
                <c:pt idx="0">
                  <c:v>0.12288</c:v>
                </c:pt>
                <c:pt idx="1">
                  <c:v>0.30719999999999997</c:v>
                </c:pt>
                <c:pt idx="2">
                  <c:v>0.43007999999999996</c:v>
                </c:pt>
                <c:pt idx="3">
                  <c:v>0.55296000000000001</c:v>
                </c:pt>
                <c:pt idx="4">
                  <c:v>0.73727999999999994</c:v>
                </c:pt>
                <c:pt idx="5">
                  <c:v>0.92159999999999997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FC-4E28-BCFF-E843D0B6F111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[Book1.xlsx]Sheet1!$N$2:$N$7</c:f>
              <c:numCache>
                <c:formatCode>General</c:formatCode>
                <c:ptCount val="6"/>
                <c:pt idx="0">
                  <c:v>0.2</c:v>
                </c:pt>
                <c:pt idx="1">
                  <c:v>0.5</c:v>
                </c:pt>
                <c:pt idx="2">
                  <c:v>0.7</c:v>
                </c:pt>
                <c:pt idx="3">
                  <c:v>0.9</c:v>
                </c:pt>
                <c:pt idx="4">
                  <c:v>1.2</c:v>
                </c:pt>
                <c:pt idx="5">
                  <c:v>1.5</c:v>
                </c:pt>
              </c:numCache>
            </c:numRef>
          </c:xVal>
          <c:yVal>
            <c:numRef>
              <c:f>[Book1.xlsx]Sheet1!$O$2:$O$7</c:f>
              <c:numCache>
                <c:formatCode>General</c:formatCode>
                <c:ptCount val="6"/>
                <c:pt idx="0">
                  <c:v>0.27648000000000006</c:v>
                </c:pt>
                <c:pt idx="1">
                  <c:v>0.69120000000000004</c:v>
                </c:pt>
                <c:pt idx="2">
                  <c:v>0.9676800000000001</c:v>
                </c:pt>
                <c:pt idx="3">
                  <c:v>1.2441600000000002</c:v>
                </c:pt>
                <c:pt idx="4">
                  <c:v>1.6588799999999999</c:v>
                </c:pt>
                <c:pt idx="5">
                  <c:v>2.0736000000000003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7FC-4E28-BCFF-E843D0B6F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185632"/>
        <c:axId val="2108186880"/>
      </c:scatterChart>
      <c:valAx>
        <c:axId val="210818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mole/l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86880"/>
        <c:crosses val="autoZero"/>
        <c:crossBetween val="midCat"/>
      </c:valAx>
      <c:valAx>
        <c:axId val="210818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185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CuSO4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Sheet1!$Y$15:$Y$20</c:f>
              <c:numCache>
                <c:formatCode>General</c:formatCode>
                <c:ptCount val="6"/>
                <c:pt idx="0">
                  <c:v>0</c:v>
                </c:pt>
                <c:pt idx="1">
                  <c:v>0.32974999999999999</c:v>
                </c:pt>
                <c:pt idx="2">
                  <c:v>0.69615000000000005</c:v>
                </c:pt>
                <c:pt idx="3">
                  <c:v>1.10564</c:v>
                </c:pt>
                <c:pt idx="4">
                  <c:v>1.56633</c:v>
                </c:pt>
                <c:pt idx="5">
                  <c:v>2.0884399999999999</c:v>
                </c:pt>
              </c:numCache>
            </c:numRef>
          </c:xVal>
          <c:yVal>
            <c:numRef>
              <c:f>Sheet1!$Z$15:$Z$20</c:f>
              <c:numCache>
                <c:formatCode>General</c:formatCode>
                <c:ptCount val="6"/>
                <c:pt idx="0">
                  <c:v>0</c:v>
                </c:pt>
                <c:pt idx="1">
                  <c:v>0.28999999999999998</c:v>
                </c:pt>
                <c:pt idx="2">
                  <c:v>0.73</c:v>
                </c:pt>
                <c:pt idx="3">
                  <c:v>1.17</c:v>
                </c:pt>
                <c:pt idx="4">
                  <c:v>1.58</c:v>
                </c:pt>
                <c:pt idx="5">
                  <c:v>2.09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47-41C9-8DD3-4C4828EA1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780624"/>
        <c:axId val="243781040"/>
      </c:scatterChart>
      <c:valAx>
        <c:axId val="243780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</a:t>
                </a:r>
                <a:r>
                  <a:rPr lang="ka-GE"/>
                  <a:t> (</a:t>
                </a:r>
                <a:r>
                  <a:rPr lang="en-US"/>
                  <a:t>mole</a:t>
                </a:r>
                <a:r>
                  <a:rPr lang="ka-GE"/>
                  <a:t>/</a:t>
                </a:r>
                <a:r>
                  <a:rPr lang="en-US"/>
                  <a:t>l</a:t>
                </a:r>
                <a:r>
                  <a:rPr lang="ka-GE"/>
                  <a:t>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1040"/>
        <c:crosses val="autoZero"/>
        <c:crossBetween val="midCat"/>
      </c:valAx>
      <c:valAx>
        <c:axId val="24378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</a:t>
                </a:r>
                <a:r>
                  <a:rPr lang="ka-GE"/>
                  <a:t> </a:t>
                </a:r>
                <a:r>
                  <a:rPr lang="en-US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0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KNO3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Sheet1!$L$24:$L$29</c:f>
              <c:numCache>
                <c:formatCode>General</c:formatCode>
                <c:ptCount val="6"/>
                <c:pt idx="0">
                  <c:v>0</c:v>
                </c:pt>
                <c:pt idx="1">
                  <c:v>0.52059</c:v>
                </c:pt>
                <c:pt idx="2">
                  <c:v>1.0990200000000001</c:v>
                </c:pt>
                <c:pt idx="3">
                  <c:v>1.7455099999999999</c:v>
                </c:pt>
                <c:pt idx="4">
                  <c:v>2.4727999999999999</c:v>
                </c:pt>
                <c:pt idx="5">
                  <c:v>3.2970700000000002</c:v>
                </c:pt>
              </c:numCache>
            </c:numRef>
          </c:xVal>
          <c:yVal>
            <c:numRef>
              <c:f>Sheet1!$M$24:$M$29</c:f>
              <c:numCache>
                <c:formatCode>General</c:formatCode>
                <c:ptCount val="6"/>
                <c:pt idx="0">
                  <c:v>0</c:v>
                </c:pt>
                <c:pt idx="1">
                  <c:v>0.56000000000000005</c:v>
                </c:pt>
                <c:pt idx="2">
                  <c:v>1.2</c:v>
                </c:pt>
                <c:pt idx="3">
                  <c:v>1.6</c:v>
                </c:pt>
                <c:pt idx="4">
                  <c:v>2.57</c:v>
                </c:pt>
                <c:pt idx="5">
                  <c:v>3.28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2E-4A0B-9299-0BD89D981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3782704"/>
        <c:axId val="243778544"/>
      </c:scatterChart>
      <c:valAx>
        <c:axId val="243782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</a:t>
                </a:r>
                <a:r>
                  <a:rPr lang="ka-GE"/>
                  <a:t> (</a:t>
                </a:r>
                <a:r>
                  <a:rPr lang="en-US"/>
                  <a:t>mole</a:t>
                </a:r>
                <a:r>
                  <a:rPr lang="ka-GE"/>
                  <a:t>/</a:t>
                </a:r>
                <a:r>
                  <a:rPr lang="en-US"/>
                  <a:t>l</a:t>
                </a:r>
                <a:r>
                  <a:rPr lang="ka-GE"/>
                  <a:t>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78544"/>
        <c:crosses val="autoZero"/>
        <c:crossBetween val="midCat"/>
      </c:valAx>
      <c:valAx>
        <c:axId val="24377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</a:t>
                </a:r>
                <a:r>
                  <a:rPr lang="ka-GE"/>
                  <a:t> </a:t>
                </a:r>
                <a:r>
                  <a:rPr lang="en-US"/>
                  <a:t>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78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Sheet1!$D$3:$D$7</c:f>
              <c:numCache>
                <c:formatCode>General</c:formatCode>
                <c:ptCount val="5"/>
                <c:pt idx="0">
                  <c:v>0.9</c:v>
                </c:pt>
                <c:pt idx="1">
                  <c:v>1.9</c:v>
                </c:pt>
                <c:pt idx="2">
                  <c:v>3</c:v>
                </c:pt>
                <c:pt idx="3">
                  <c:v>4.2</c:v>
                </c:pt>
                <c:pt idx="4">
                  <c:v>5.7</c:v>
                </c:pt>
              </c:numCache>
            </c:numRef>
          </c:xVal>
          <c:yVal>
            <c:numRef>
              <c:f>Sheet1!$E$3:$E$7</c:f>
              <c:numCache>
                <c:formatCode>General</c:formatCode>
                <c:ptCount val="5"/>
                <c:pt idx="0">
                  <c:v>0.76</c:v>
                </c:pt>
                <c:pt idx="1">
                  <c:v>1.74</c:v>
                </c:pt>
                <c:pt idx="2">
                  <c:v>2.89</c:v>
                </c:pt>
                <c:pt idx="3">
                  <c:v>4.2</c:v>
                </c:pt>
                <c:pt idx="4">
                  <c:v>5.0999999999999996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9A-45D9-A613-40C2F5D98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924512"/>
        <c:axId val="2000924928"/>
      </c:scatterChart>
      <c:valAx>
        <c:axId val="2000924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 of salt(mole/l)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924928"/>
        <c:crosses val="autoZero"/>
        <c:crossBetween val="midCat"/>
      </c:valAx>
      <c:valAx>
        <c:axId val="200092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924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KCl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Sheet1!$O$3:$O$7</c:f>
              <c:numCache>
                <c:formatCode>General</c:formatCode>
                <c:ptCount val="5"/>
                <c:pt idx="0">
                  <c:v>0.27</c:v>
                </c:pt>
                <c:pt idx="1">
                  <c:v>0.51</c:v>
                </c:pt>
                <c:pt idx="2">
                  <c:v>0.9</c:v>
                </c:pt>
                <c:pt idx="3">
                  <c:v>1.25</c:v>
                </c:pt>
                <c:pt idx="4">
                  <c:v>1.59</c:v>
                </c:pt>
              </c:numCache>
            </c:numRef>
          </c:xVal>
          <c:yVal>
            <c:numRef>
              <c:f>Sheet1!$P$3:$P$7</c:f>
              <c:numCache>
                <c:formatCode>General</c:formatCode>
                <c:ptCount val="5"/>
                <c:pt idx="0">
                  <c:v>0.3</c:v>
                </c:pt>
                <c:pt idx="1">
                  <c:v>0.5</c:v>
                </c:pt>
                <c:pt idx="2">
                  <c:v>1</c:v>
                </c:pt>
                <c:pt idx="3">
                  <c:v>1.25</c:v>
                </c:pt>
                <c:pt idx="4">
                  <c:v>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08-4E9A-9CA0-7A4641896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0868928"/>
        <c:axId val="2000856864"/>
      </c:scatterChart>
      <c:valAx>
        <c:axId val="2000868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 of salt(mole/l)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56864"/>
        <c:crosses val="autoZero"/>
        <c:crossBetween val="midCat"/>
      </c:valAx>
      <c:valAx>
        <c:axId val="200085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868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Sheet1!$Z$3:$Z$7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Sheet1!$AA$3:$AA$7</c:f>
              <c:numCache>
                <c:formatCode>General</c:formatCode>
                <c:ptCount val="5"/>
                <c:pt idx="0">
                  <c:v>0.72</c:v>
                </c:pt>
                <c:pt idx="1">
                  <c:v>1.21</c:v>
                </c:pt>
                <c:pt idx="2">
                  <c:v>1.95</c:v>
                </c:pt>
                <c:pt idx="3">
                  <c:v>2.39</c:v>
                </c:pt>
                <c:pt idx="4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3-439D-A6C8-D0801C94C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3880143"/>
        <c:axId val="913880975"/>
      </c:scatterChart>
      <c:valAx>
        <c:axId val="91388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Molar concentration(mole/l)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880975"/>
        <c:crosses val="autoZero"/>
        <c:crossBetween val="midCat"/>
      </c:valAx>
      <c:valAx>
        <c:axId val="91388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Delta 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8801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CaCl2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Sheet1!$AK$3:$AK$7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Sheet1!$AL$3:$AL$7</c:f>
              <c:numCache>
                <c:formatCode>General</c:formatCode>
                <c:ptCount val="5"/>
                <c:pt idx="0">
                  <c:v>0.67</c:v>
                </c:pt>
                <c:pt idx="1">
                  <c:v>1.19</c:v>
                </c:pt>
                <c:pt idx="2">
                  <c:v>1.99</c:v>
                </c:pt>
                <c:pt idx="3">
                  <c:v>2.65</c:v>
                </c:pt>
                <c:pt idx="4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D0-470E-B4C8-8FA58BA30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7509567"/>
        <c:axId val="849354719"/>
      </c:scatterChart>
      <c:valAx>
        <c:axId val="917509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354719"/>
        <c:crosses val="autoZero"/>
        <c:crossBetween val="midCat"/>
      </c:valAx>
      <c:valAx>
        <c:axId val="849354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509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BaCl2   Vs   CaCl2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Sheet1!$AK$3:$AK$7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Sheet1!$AL$3:$AL$7</c:f>
              <c:numCache>
                <c:formatCode>General</c:formatCode>
                <c:ptCount val="5"/>
                <c:pt idx="0">
                  <c:v>0.67</c:v>
                </c:pt>
                <c:pt idx="1">
                  <c:v>1.19</c:v>
                </c:pt>
                <c:pt idx="2">
                  <c:v>1.99</c:v>
                </c:pt>
                <c:pt idx="3">
                  <c:v>2.65</c:v>
                </c:pt>
                <c:pt idx="4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59-4E42-BB02-69FC634AF32A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Sheet1!$Z$3:$Z$7</c:f>
              <c:numCache>
                <c:formatCode>General</c:formatCode>
                <c:ptCount val="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</c:numCache>
            </c:numRef>
          </c:xVal>
          <c:yVal>
            <c:numRef>
              <c:f>Sheet1!$AA$3:$AA$8</c:f>
              <c:numCache>
                <c:formatCode>General</c:formatCode>
                <c:ptCount val="6"/>
                <c:pt idx="0">
                  <c:v>0.72</c:v>
                </c:pt>
                <c:pt idx="1">
                  <c:v>1.21</c:v>
                </c:pt>
                <c:pt idx="2">
                  <c:v>1.95</c:v>
                </c:pt>
                <c:pt idx="3">
                  <c:v>2.39</c:v>
                </c:pt>
                <c:pt idx="4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59-4E42-BB02-69FC634AF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8033679"/>
        <c:axId val="918035343"/>
      </c:scatterChart>
      <c:valAx>
        <c:axId val="918033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Molar Concentration(mole/l)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5343"/>
        <c:crosses val="autoZero"/>
        <c:crossBetween val="midCat"/>
      </c:valAx>
      <c:valAx>
        <c:axId val="91803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Delta 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0336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35618-C838-4FAA-BDF0-7EC89377DBEA}" type="datetimeFigureOut">
              <a:rPr lang="en-US" smtClean="0"/>
              <a:t>23-Aug-23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DA021-7081-4339-AB88-B3516A71D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8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know, there are hydrogen bonds in water, which breaks as the water temperature rises. At the temperature when hydrogen bonds are completely broken, air bubbles are formed and begin to move.</a:t>
            </a:r>
            <a:r>
              <a:rPr lang="ka-G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boiling point is that temperature at which the vapor pressure of a liquid equals the atmosphere pressure.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consider our problem on the example of </a:t>
            </a:r>
            <a:r>
              <a:rPr lang="en-US" dirty="0" err="1" smtClean="0"/>
              <a:t>NaCl</a:t>
            </a:r>
            <a:r>
              <a:rPr lang="en-US" dirty="0" smtClean="0"/>
              <a:t>.</a:t>
            </a:r>
            <a:r>
              <a:rPr lang="ka-GE" baseline="0" dirty="0" smtClean="0"/>
              <a:t> </a:t>
            </a:r>
            <a:r>
              <a:rPr lang="en-US" baseline="0" dirty="0" smtClean="0"/>
              <a:t>If we will take water, add </a:t>
            </a:r>
            <a:r>
              <a:rPr lang="en-US" baseline="0" dirty="0" err="1" smtClean="0"/>
              <a:t>NaCl</a:t>
            </a:r>
            <a:r>
              <a:rPr lang="en-US" baseline="0" dirty="0" smtClean="0"/>
              <a:t> and boil it, we will notice that it will take higher than 100 degree to boil. So adding salt to water changes the boiling temperature.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3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example of </a:t>
            </a:r>
            <a:r>
              <a:rPr lang="en-US" baseline="0" dirty="0" err="1" smtClean="0"/>
              <a:t>NaCl</a:t>
            </a:r>
            <a:r>
              <a:rPr lang="en-US" baseline="0" dirty="0" smtClean="0"/>
              <a:t>, when dissolved in water it dissociates into two ions: positive sodium ion and negative chlorine ions. In the water molecule we have negative OH and positive hydrogen.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sodium binds to OH and chlorine binds to hydrogen as charges of opposite sign.</a:t>
            </a:r>
            <a:r>
              <a:rPr lang="ka-G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connection is called ion-dipole interaction</a:t>
            </a:r>
            <a:r>
              <a:rPr lang="ka-G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interaction 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stronger than the hydrogen bond and it needs more energy to break the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3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we researched most of salts have degree of dissociation close to one.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most cases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Van't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Hoff factor matches the number of dissociated ions. This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because that in salts we have ionic bonds, which are weak and break easily.</a:t>
            </a:r>
            <a:r>
              <a:rPr lang="ka-G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</a:t>
            </a:r>
          </a:p>
          <a:p>
            <a:endParaRPr lang="ka-G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Dissociation and solubility are almost the same thing, although a salt needs to dissociate in water, or break up into ions.</a:t>
            </a:r>
            <a:endParaRPr lang="ka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0D5E4-56D7-4FE9-8C1D-8BBB4F1FFDEC}" type="slidenum">
              <a:rPr lang="ka-GE" smtClean="0"/>
              <a:t>8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99682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Sodiom</a:t>
            </a:r>
            <a:r>
              <a:rPr lang="en-US" dirty="0" smtClean="0"/>
              <a:t> chloride, Potassium nitrate, copper sulfate, potassium</a:t>
            </a:r>
            <a:r>
              <a:rPr lang="en-US" baseline="0" dirty="0" smtClean="0"/>
              <a:t> chloride.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a-G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have different types of salts but with the same concentration and the same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van't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Hoff factor, their boiling points will be the same. So we can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 that type of salt does not affect on the result.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 of boiling water does not change anymore, and when the temperature was constant, I considered it to be the boiling 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8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degree of dissociation of different salts differs very little from each other and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approximetly</a:t>
            </a:r>
            <a:r>
              <a:rPr lang="en-US" baseline="0" dirty="0" smtClean="0"/>
              <a:t> equal to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DA021-7081-4339-AB88-B3516A71DA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95F0-6F0A-D235-5956-F2E9A45B2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C8688-F139-50BD-067B-D89147EFD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606C4-1561-B8E3-7C02-167FB708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ED15-9082-4CC1-B5C4-3DEAECA7E7EA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4EC9D-26E9-3710-5293-6C22D551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B26A-C25A-6ED3-A49C-8DA79922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E6EB-B29A-6C7D-53C7-99AE4116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D6740-2ED6-C502-134C-62455A0B6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D331-6E46-4FB0-3A4B-B29CF4C5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BF97-C90C-4FF0-928D-257B877E6291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8A54A-0DA0-1CF9-78A5-F7C6D8BA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C19D-2977-2512-101A-828C213F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15764-3D76-73AE-4E0F-1404F83C0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FB3D6-E7B0-53D5-89E7-1CB12A869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F6FF-DCCB-A373-11F7-CEEBC5F4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3A7-2542-467C-956D-2FEE8EFFA33C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5E23-DDED-0438-750A-43AEB740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972AC-4B46-0D4A-E9DC-4E1B9383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99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BA24-7A67-4719-A253-6DD5D118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CC1B5-65FA-44C3-A97B-8A1174F9B590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5ACF5-16B0-4258-9E6E-948A3A3E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3FD4D-E81C-4B02-BF28-3D9990B6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C2669-BCF3-463D-B376-8C1E9529C497}"/>
              </a:ext>
            </a:extLst>
          </p:cNvPr>
          <p:cNvSpPr/>
          <p:nvPr userDrawn="1"/>
        </p:nvSpPr>
        <p:spPr>
          <a:xfrm>
            <a:off x="0" y="714371"/>
            <a:ext cx="105251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86C91-9DE0-41E4-A6CD-497C07617497}"/>
              </a:ext>
            </a:extLst>
          </p:cNvPr>
          <p:cNvSpPr/>
          <p:nvPr userDrawn="1"/>
        </p:nvSpPr>
        <p:spPr>
          <a:xfrm flipV="1">
            <a:off x="0" y="6551903"/>
            <a:ext cx="129000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National Flag of Georgia">
            <a:extLst>
              <a:ext uri="{FF2B5EF4-FFF2-40B4-BE49-F238E27FC236}">
                <a16:creationId xmlns:a16="http://schemas.microsoft.com/office/drawing/2014/main" id="{1EFC9B51-921C-F0AB-FD60-70DC615427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370" y="351056"/>
            <a:ext cx="1370860" cy="8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93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22786-5A87-4127-9077-76915908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42FC-B670-426C-A961-F8703DA88172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068E6-B131-47D6-AD2E-5763C773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03D0-588F-46EE-9C6D-094B5055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94D4C-3609-4042-B336-5DCD7D38AF82}"/>
              </a:ext>
            </a:extLst>
          </p:cNvPr>
          <p:cNvSpPr/>
          <p:nvPr userDrawn="1"/>
        </p:nvSpPr>
        <p:spPr>
          <a:xfrm>
            <a:off x="371475" y="6419850"/>
            <a:ext cx="26289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Phenomenon explanation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FF203-A82F-454D-9273-33ADFA424930}"/>
              </a:ext>
            </a:extLst>
          </p:cNvPr>
          <p:cNvSpPr/>
          <p:nvPr userDrawn="1"/>
        </p:nvSpPr>
        <p:spPr>
          <a:xfrm>
            <a:off x="33242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Theoretical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0BB27-B103-44F7-8215-63453D13ACCB}"/>
              </a:ext>
            </a:extLst>
          </p:cNvPr>
          <p:cNvSpPr/>
          <p:nvPr userDrawn="1"/>
        </p:nvSpPr>
        <p:spPr>
          <a:xfrm>
            <a:off x="62769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8A759-0B4D-4B77-A4D2-6757D8EF236B}"/>
              </a:ext>
            </a:extLst>
          </p:cNvPr>
          <p:cNvSpPr/>
          <p:nvPr userDrawn="1"/>
        </p:nvSpPr>
        <p:spPr>
          <a:xfrm>
            <a:off x="92297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A284FF-84DF-4F29-91EE-FF8971F58376}"/>
              </a:ext>
            </a:extLst>
          </p:cNvPr>
          <p:cNvSpPr/>
          <p:nvPr userDrawn="1"/>
        </p:nvSpPr>
        <p:spPr>
          <a:xfrm>
            <a:off x="0" y="770227"/>
            <a:ext cx="105251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National Flag of Georgia">
            <a:extLst>
              <a:ext uri="{FF2B5EF4-FFF2-40B4-BE49-F238E27FC236}">
                <a16:creationId xmlns:a16="http://schemas.microsoft.com/office/drawing/2014/main" id="{212F417F-2263-0C09-4EAA-2A1970ACF1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370" y="406912"/>
            <a:ext cx="1370860" cy="8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AB41-F294-42BC-8912-2F32A7EE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325" y="6437544"/>
            <a:ext cx="2743200" cy="365125"/>
          </a:xfrm>
        </p:spPr>
        <p:txBody>
          <a:bodyPr/>
          <a:lstStyle/>
          <a:p>
            <a:fld id="{C3516CBF-1B71-464B-B3F3-7250F4C4E19B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9BC3F-D00F-47F5-9430-6CF38002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B9DD6-CAFD-4D30-9864-BB378B8F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80420-07B4-474D-A79A-245E1B301A3D}"/>
              </a:ext>
            </a:extLst>
          </p:cNvPr>
          <p:cNvSpPr/>
          <p:nvPr userDrawn="1"/>
        </p:nvSpPr>
        <p:spPr>
          <a:xfrm>
            <a:off x="3714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Phenomenon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C9E7F-787F-4718-BAD9-51D118E42111}"/>
              </a:ext>
            </a:extLst>
          </p:cNvPr>
          <p:cNvSpPr/>
          <p:nvPr userDrawn="1"/>
        </p:nvSpPr>
        <p:spPr>
          <a:xfrm>
            <a:off x="3324225" y="6419850"/>
            <a:ext cx="26289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Theoretical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6B6763-753E-4FC7-ACB6-45417D1E37C4}"/>
              </a:ext>
            </a:extLst>
          </p:cNvPr>
          <p:cNvSpPr/>
          <p:nvPr userDrawn="1"/>
        </p:nvSpPr>
        <p:spPr>
          <a:xfrm>
            <a:off x="62769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3E1DA-81FF-406C-B807-2343F2520A16}"/>
              </a:ext>
            </a:extLst>
          </p:cNvPr>
          <p:cNvSpPr/>
          <p:nvPr userDrawn="1"/>
        </p:nvSpPr>
        <p:spPr>
          <a:xfrm>
            <a:off x="92297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13B5F9-CCA1-4C97-AD10-AAF56FC45A8B}"/>
              </a:ext>
            </a:extLst>
          </p:cNvPr>
          <p:cNvSpPr/>
          <p:nvPr userDrawn="1"/>
        </p:nvSpPr>
        <p:spPr>
          <a:xfrm>
            <a:off x="0" y="714371"/>
            <a:ext cx="105251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National Flag of Georgia">
            <a:extLst>
              <a:ext uri="{FF2B5EF4-FFF2-40B4-BE49-F238E27FC236}">
                <a16:creationId xmlns:a16="http://schemas.microsoft.com/office/drawing/2014/main" id="{A531C75D-070F-0ECE-5489-F6999BEE24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370" y="351056"/>
            <a:ext cx="1370860" cy="8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11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BC917-88CC-41B4-8C76-3404A66A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9C93-236A-40B0-B9A9-A71403EA1926}" type="datetime1">
              <a:rPr lang="en-US" smtClean="0"/>
              <a:t>23-Aug-23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BACAA-FEFD-4F71-9723-8B803607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71602-E4DE-486A-9940-EEFB3007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096E2-3E07-428D-B9A7-70700CB85B1B}"/>
              </a:ext>
            </a:extLst>
          </p:cNvPr>
          <p:cNvSpPr/>
          <p:nvPr userDrawn="1"/>
        </p:nvSpPr>
        <p:spPr>
          <a:xfrm>
            <a:off x="3714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phenomenon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F6CB2-A868-48B4-86C8-9D1CAEE1658C}"/>
              </a:ext>
            </a:extLst>
          </p:cNvPr>
          <p:cNvSpPr/>
          <p:nvPr userDrawn="1"/>
        </p:nvSpPr>
        <p:spPr>
          <a:xfrm>
            <a:off x="33242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Theoretical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19FEB-C492-47FC-B9A5-0019E2F0FD16}"/>
              </a:ext>
            </a:extLst>
          </p:cNvPr>
          <p:cNvSpPr/>
          <p:nvPr userDrawn="1"/>
        </p:nvSpPr>
        <p:spPr>
          <a:xfrm>
            <a:off x="6276975" y="6419850"/>
            <a:ext cx="26289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924E9C-A494-4D9F-B88A-7FE2695DFE5C}"/>
              </a:ext>
            </a:extLst>
          </p:cNvPr>
          <p:cNvSpPr/>
          <p:nvPr userDrawn="1"/>
        </p:nvSpPr>
        <p:spPr>
          <a:xfrm>
            <a:off x="92297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365439-DBCD-43F1-B693-D0C061AEB63E}"/>
              </a:ext>
            </a:extLst>
          </p:cNvPr>
          <p:cNvSpPr/>
          <p:nvPr userDrawn="1"/>
        </p:nvSpPr>
        <p:spPr>
          <a:xfrm>
            <a:off x="0" y="694213"/>
            <a:ext cx="105251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 descr="National Flag of Georgia">
            <a:extLst>
              <a:ext uri="{FF2B5EF4-FFF2-40B4-BE49-F238E27FC236}">
                <a16:creationId xmlns:a16="http://schemas.microsoft.com/office/drawing/2014/main" id="{AF1E22F0-0AF0-7F7F-8710-4404797E92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124" y="313142"/>
            <a:ext cx="1370860" cy="8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03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955911-AF6A-4FF2-84B0-861D053B9B29}"/>
              </a:ext>
            </a:extLst>
          </p:cNvPr>
          <p:cNvSpPr/>
          <p:nvPr userDrawn="1"/>
        </p:nvSpPr>
        <p:spPr>
          <a:xfrm>
            <a:off x="3714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phenomenon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0337D5-AA31-478E-8351-5F2E1E2DDAA5}"/>
              </a:ext>
            </a:extLst>
          </p:cNvPr>
          <p:cNvSpPr/>
          <p:nvPr userDrawn="1"/>
        </p:nvSpPr>
        <p:spPr>
          <a:xfrm>
            <a:off x="332422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Theoretical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E4A31-B4F3-4E17-A6C4-D23A7CBDF2B3}"/>
              </a:ext>
            </a:extLst>
          </p:cNvPr>
          <p:cNvSpPr/>
          <p:nvPr userDrawn="1"/>
        </p:nvSpPr>
        <p:spPr>
          <a:xfrm>
            <a:off x="6276975" y="6419850"/>
            <a:ext cx="2628900" cy="342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944C9-03F0-476C-AF2F-641DEFA423A9}"/>
              </a:ext>
            </a:extLst>
          </p:cNvPr>
          <p:cNvSpPr/>
          <p:nvPr userDrawn="1"/>
        </p:nvSpPr>
        <p:spPr>
          <a:xfrm>
            <a:off x="9229725" y="6419850"/>
            <a:ext cx="26289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8E9A9-2BA0-4EB7-906C-916019673574}"/>
              </a:ext>
            </a:extLst>
          </p:cNvPr>
          <p:cNvSpPr/>
          <p:nvPr userDrawn="1"/>
        </p:nvSpPr>
        <p:spPr>
          <a:xfrm>
            <a:off x="0" y="714371"/>
            <a:ext cx="10525126" cy="952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National Flag of Georgia">
            <a:extLst>
              <a:ext uri="{FF2B5EF4-FFF2-40B4-BE49-F238E27FC236}">
                <a16:creationId xmlns:a16="http://schemas.microsoft.com/office/drawing/2014/main" id="{D0EF4291-D12C-DA88-4F4B-B5AB4E8D27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370" y="351056"/>
            <a:ext cx="1370860" cy="82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1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228F-5DC7-4E84-A6EC-D32097AC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42A8C-C162-8DE1-85D6-9D8997BD8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89FC-178E-6E52-253D-C8B4E6A6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58EA-CB5F-4FFA-BD9B-DD6C7DBB8A9D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1AAD9-AE24-8B8C-8D7D-ACE295CA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B82AD-66D8-053B-EF22-5AE74291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2CE9-98C1-3D26-5391-4489DE8E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DDCAA-E770-F3CB-A166-C1630DA12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A0CEC-45F4-22BD-9A9A-1A9E2B84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025F-8093-46E2-A238-3C33BDAC1CC8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21F29-F831-4BF0-E97B-F5682080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E7890-578A-9B1D-6559-B0CF7796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C916-D14E-37E1-1B3C-C0A40B3F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9CC5-9025-3FD9-33C6-4177E9D2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2BA85-655C-7C23-F9A2-43FC56E8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BD7EA-0F14-3E60-87FF-DBC14D5F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4C57-5C81-4DCE-AED1-02311C983CE7}" type="datetime1">
              <a:rPr lang="en-US" smtClean="0"/>
              <a:t>23-Aug-23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DF19-13CE-FFB2-7B40-ABBE4CB7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A0042-88DF-7804-08BC-EA1D1FEE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3138-DCDD-9947-E51F-A7F1F545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751F9-D70B-288D-7B19-A6B3E5385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7F6A3-BB18-3A43-C7B8-52ABF6890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4EBFE-840B-D122-ACF6-6E23174B4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B3782-E7D1-02E4-472C-1A1E7936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738C7-8D1F-54F9-0954-9260D763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E472-D336-449C-8B3D-2F53C0AE74FC}" type="datetime1">
              <a:rPr lang="en-US" smtClean="0"/>
              <a:t>23-Aug-23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3185D-AD2F-3311-EE70-B907A081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F7FD7-7C80-C71E-79CE-52841BF5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7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88B9-00FC-38EF-D270-E47F48A8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EE41F-55C9-B340-6026-5EAA3C4C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CEAE-8928-45C8-A873-94C57FA6E0D9}" type="datetime1">
              <a:rPr lang="en-US" smtClean="0"/>
              <a:t>23-Aug-23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FA7E4-93C7-BEED-F285-D34199DC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EC059-C5DB-236E-EF26-6B3DE718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73DF2-492D-E47F-BFA6-321176BC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F2B96-E7FD-46BF-B51F-5CF29C53C092}" type="datetime1">
              <a:rPr lang="en-US" smtClean="0"/>
              <a:t>23-Aug-23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144E4-C061-1DD8-D9DD-96C5A980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C3D7-1672-F9FF-0F51-AFF85E3C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14CF-79FA-0677-6B92-7ABF126C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787E1-B324-50D2-F611-A2D64CDB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CF9FC-E361-60EE-857F-29D3D9DB8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8CDE3-5499-27DC-8E20-37B71088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5E8F-B59A-485F-8105-BF25CFA34CA2}" type="datetime1">
              <a:rPr lang="en-US" smtClean="0"/>
              <a:t>23-Aug-23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98C-4A06-25EA-EF91-1A68BB8A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3FC2E-912F-0966-941B-9F21BE2E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9600-E79B-876F-52CD-1C8EBD81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E401C-ADEE-5D6D-CA58-5DCA91A0C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058E3-CEB9-574C-AF09-AC5330651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EBC61-A44E-D1D1-DEF9-18410C44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DAC46-42F5-4E2E-BB2A-44883FF1A311}" type="datetime1">
              <a:rPr lang="en-US" smtClean="0"/>
              <a:t>23-Aug-23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C656A-5D3E-FDCB-01D0-83E3B57D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D0D0-709A-DB0A-E939-CC287F3B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32560-170A-7466-471A-01FC5082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6F85E-110A-96C2-EECE-4472B6F20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D6537-37D0-CB9B-6C6C-D82A0E349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0EE96-012E-426B-ABCD-B244F9AE551E}" type="datetime1">
              <a:rPr lang="en-US" smtClean="0"/>
              <a:t>23-Aug-23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B29C1-253D-1503-10C5-139622330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316A1-9DC5-747C-C592-51D33D0AF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EEAEC-F36F-417E-9EF7-079E6809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hart" Target="../charts/chart1.xml"/><Relationship Id="rId7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5.xml"/><Relationship Id="rId5" Type="http://schemas.openxmlformats.org/officeDocument/2006/relationships/image" Target="../media/image3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chart" Target="../charts/chart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hart" Target="../charts/chart10.xml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chart" Target="../charts/chart1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17.xml"/><Relationship Id="rId5" Type="http://schemas.openxmlformats.org/officeDocument/2006/relationships/image" Target="../media/image3.png"/><Relationship Id="rId4" Type="http://schemas.openxmlformats.org/officeDocument/2006/relationships/chart" Target="../charts/char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61.png"/><Relationship Id="rId7" Type="http://schemas.openxmlformats.org/officeDocument/2006/relationships/image" Target="../media/image300.png"/><Relationship Id="rId12" Type="http://schemas.openxmlformats.org/officeDocument/2006/relationships/image" Target="../media/image27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0.png"/><Relationship Id="rId11" Type="http://schemas.openxmlformats.org/officeDocument/2006/relationships/image" Target="../media/image260.png"/><Relationship Id="rId5" Type="http://schemas.openxmlformats.org/officeDocument/2006/relationships/image" Target="../media/image280.png"/><Relationship Id="rId10" Type="http://schemas.openxmlformats.org/officeDocument/2006/relationships/image" Target="../media/image31.png"/><Relationship Id="rId4" Type="http://schemas.openxmlformats.org/officeDocument/2006/relationships/image" Target="../media/image271.png"/><Relationship Id="rId9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0056-75B3-DEB2-4DBE-EF2F8B55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400" i="1" dirty="0"/>
              <a:t>16. </a:t>
            </a:r>
            <a:r>
              <a:rPr lang="en-US" sz="2400" i="1" dirty="0" smtClean="0"/>
              <a:t>Boiling Salt Solutions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0450" y="1188869"/>
                <a:ext cx="10071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The boiling temperature of aqueous salt solution is variable and may be higher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. Formulate a problem requiring theoretical and experimental studies with chemical </a:t>
                </a:r>
                <a:r>
                  <a:rPr lang="en-US" dirty="0">
                    <a:ea typeface="Cambria Math" panose="02040503050406030204" pitchFamily="18" charset="0"/>
                  </a:rPr>
                  <a:t>c</a:t>
                </a:r>
                <a:r>
                  <a:rPr lang="en-US" b="0" dirty="0" smtClean="0">
                    <a:ea typeface="Cambria Math" panose="02040503050406030204" pitchFamily="18" charset="0"/>
                  </a:rPr>
                  <a:t>ompositions of your choice. </a:t>
                </a:r>
                <a:endParaRPr lang="ka-GE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50" y="1188869"/>
                <a:ext cx="10071100" cy="646331"/>
              </a:xfrm>
              <a:prstGeom prst="rect">
                <a:avLst/>
              </a:prstGeom>
              <a:blipFill>
                <a:blip r:embed="rId2"/>
                <a:stretch>
                  <a:fillRect l="-545" t="-4717" r="-48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" y="5957550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1"/>
                </a:solidFill>
              </a:rPr>
              <a:t>Reporter: </a:t>
            </a:r>
            <a:r>
              <a:rPr lang="en-US" sz="2000" b="1" i="1" dirty="0" err="1" smtClean="0">
                <a:solidFill>
                  <a:schemeClr val="tx1"/>
                </a:solidFill>
              </a:rPr>
              <a:t>Nikoloz</a:t>
            </a:r>
            <a:r>
              <a:rPr lang="en-US" sz="2000" b="1" i="1" dirty="0" smtClean="0">
                <a:solidFill>
                  <a:schemeClr val="tx1"/>
                </a:solidFill>
              </a:rPr>
              <a:t> Burduli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pic>
        <p:nvPicPr>
          <p:cNvPr id="6" name="Picture 5" descr="Metallic Salt - Forum Enterprise, Mumbai, Maharash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69833"/>
            <a:ext cx="60960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05100" y="2100937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Investigate the boiling point of aqueous salt solution for different salt concentrations and different group salts.</a:t>
            </a:r>
            <a:endParaRPr lang="en-US" dirty="0"/>
          </a:p>
        </p:txBody>
      </p:sp>
      <p:pic>
        <p:nvPicPr>
          <p:cNvPr id="10" name="Picture 2" descr="http://iynt.org/bobek/bobek_new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BE941-1A8F-DA51-E93C-0760FB47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Experimental setup</a:t>
            </a:r>
            <a:endParaRPr lang="en-US" sz="2400" i="1" dirty="0"/>
          </a:p>
        </p:txBody>
      </p:sp>
      <p:pic>
        <p:nvPicPr>
          <p:cNvPr id="20" name="Picture 2" descr="http://iynt.org/bobek/bobek_new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24" y="1179786"/>
            <a:ext cx="4700752" cy="470075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538248" y="4761186"/>
            <a:ext cx="1970690" cy="283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2539" y="4534221"/>
            <a:ext cx="23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Multimeter</a:t>
            </a:r>
            <a:endParaRPr lang="en-US" sz="2400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648608" y="2979684"/>
            <a:ext cx="3941378" cy="1517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2539" y="2714772"/>
            <a:ext cx="23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Thermal couple</a:t>
            </a:r>
            <a:endParaRPr lang="en-US" sz="2400" i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703191" y="4319761"/>
            <a:ext cx="2891002" cy="307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93402" y="2425261"/>
            <a:ext cx="23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Distilled water</a:t>
            </a:r>
            <a:endParaRPr lang="en-US" sz="2400" i="1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703191" y="2711669"/>
            <a:ext cx="2850712" cy="575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93402" y="4366591"/>
            <a:ext cx="23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Salt solution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0113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70300" y="241300"/>
                <a:ext cx="490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Determination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i="1" dirty="0" smtClean="0"/>
                  <a:t>constancy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00" y="241300"/>
                <a:ext cx="490220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85075"/>
              </p:ext>
            </p:extLst>
          </p:nvPr>
        </p:nvGraphicFramePr>
        <p:xfrm>
          <a:off x="1081719" y="14369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153567"/>
              </p:ext>
            </p:extLst>
          </p:nvPr>
        </p:nvGraphicFramePr>
        <p:xfrm>
          <a:off x="6794499" y="2895600"/>
          <a:ext cx="4606473" cy="287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081719" y="4478927"/>
            <a:ext cx="6531428" cy="1674655"/>
            <a:chOff x="1081719" y="4478927"/>
            <a:chExt cx="6531428" cy="1674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81719" y="4478927"/>
                  <a:ext cx="2647007" cy="5259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b>
                            </m:sSub>
                          </m:sub>
                        </m:sSub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=0,512[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ka-G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𝑚𝑜𝑙𝑒</m:t>
                            </m:r>
                          </m:den>
                        </m:f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719" y="4478927"/>
                  <a:ext cx="2647007" cy="5259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261471" y="5350605"/>
                  <a:ext cx="2659574" cy="8029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𝑤𝑎𝑡𝑒𝑟</m:t>
                                </m:r>
                              </m:sub>
                            </m:sSub>
                          </m:sub>
                        </m:sSub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=0,533[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ka-G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𝑚𝑜𝑙𝑒</m:t>
                            </m:r>
                          </m:den>
                        </m:f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471" y="5350605"/>
                  <a:ext cx="2659574" cy="8029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4024667" y="4544719"/>
              <a:ext cx="3588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Theoretical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81719" y="5385583"/>
              <a:ext cx="2540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1"/>
                  </a:solidFill>
                </a:rPr>
                <a:t>Experimental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94499" y="1489355"/>
                <a:ext cx="4614634" cy="122456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1489355"/>
                <a:ext cx="4614634" cy="1224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http://iynt.org/bobek/bobek_new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625145"/>
              </p:ext>
            </p:extLst>
          </p:nvPr>
        </p:nvGraphicFramePr>
        <p:xfrm>
          <a:off x="1440543" y="3746500"/>
          <a:ext cx="4572000" cy="259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647025"/>
              </p:ext>
            </p:extLst>
          </p:nvPr>
        </p:nvGraphicFramePr>
        <p:xfrm>
          <a:off x="6213930" y="859972"/>
          <a:ext cx="4572000" cy="2696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influence of concentration</a:t>
            </a:r>
            <a:endParaRPr lang="en-US" sz="2400" i="1" dirty="0"/>
          </a:p>
        </p:txBody>
      </p:sp>
      <p:pic>
        <p:nvPicPr>
          <p:cNvPr id="1026" name="Picture 2" descr="http://iynt.org/bobek/bobek_new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705773"/>
              </p:ext>
            </p:extLst>
          </p:nvPr>
        </p:nvGraphicFramePr>
        <p:xfrm>
          <a:off x="1384300" y="812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722317"/>
              </p:ext>
            </p:extLst>
          </p:nvPr>
        </p:nvGraphicFramePr>
        <p:xfrm>
          <a:off x="6213930" y="3756478"/>
          <a:ext cx="4572000" cy="259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ctangle 12"/>
          <p:cNvSpPr/>
          <p:nvPr/>
        </p:nvSpPr>
        <p:spPr>
          <a:xfrm>
            <a:off x="118864" y="2446111"/>
            <a:ext cx="12190132" cy="2400300"/>
          </a:xfrm>
          <a:prstGeom prst="rect">
            <a:avLst/>
          </a:prstGeom>
          <a:solidFill>
            <a:srgbClr val="EB6770">
              <a:alpha val="91000"/>
            </a:srgbClr>
          </a:solidFill>
          <a:ln>
            <a:noFill/>
          </a:ln>
          <a:effectLst>
            <a:glow rad="342900">
              <a:srgbClr val="FF0000">
                <a:alpha val="3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reflection blurRad="1270000" stA="0" endPos="65000" dist="9017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Different types of salts don’t affect the result if they have the same </a:t>
            </a:r>
            <a:r>
              <a:rPr lang="en-US" sz="2800" i="1" dirty="0" err="1" smtClean="0">
                <a:solidFill>
                  <a:schemeClr val="bg1"/>
                </a:solidFill>
              </a:rPr>
              <a:t>Van’t</a:t>
            </a:r>
            <a:r>
              <a:rPr lang="en-US" sz="2800" i="1" dirty="0" smtClean="0">
                <a:solidFill>
                  <a:schemeClr val="bg1"/>
                </a:solidFill>
              </a:rPr>
              <a:t> Hoff factor.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Salts with </a:t>
            </a:r>
            <a:r>
              <a:rPr lang="en-US" sz="2400" i="1" dirty="0" err="1"/>
              <a:t>V</a:t>
            </a:r>
            <a:r>
              <a:rPr lang="en-US" sz="2400" i="1" dirty="0" err="1" smtClean="0"/>
              <a:t>an’t</a:t>
            </a:r>
            <a:r>
              <a:rPr lang="en-US" sz="2400" i="1" dirty="0" smtClean="0"/>
              <a:t> </a:t>
            </a:r>
            <a:r>
              <a:rPr lang="en-US" sz="2400" i="1" dirty="0"/>
              <a:t>H</a:t>
            </a:r>
            <a:r>
              <a:rPr lang="en-US" sz="2400" i="1" dirty="0" smtClean="0"/>
              <a:t>off factor 3</a:t>
            </a:r>
            <a:endParaRPr lang="en-US" sz="2400" i="1" dirty="0"/>
          </a:p>
        </p:txBody>
      </p:sp>
      <p:pic>
        <p:nvPicPr>
          <p:cNvPr id="4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497862"/>
              </p:ext>
            </p:extLst>
          </p:nvPr>
        </p:nvGraphicFramePr>
        <p:xfrm>
          <a:off x="943100" y="195246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913057"/>
              </p:ext>
            </p:extLst>
          </p:nvPr>
        </p:nvGraphicFramePr>
        <p:xfrm>
          <a:off x="6781800" y="195246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3100" y="4695669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00" y="4695669"/>
                <a:ext cx="931922" cy="276999"/>
              </a:xfrm>
              <a:prstGeom prst="rect">
                <a:avLst/>
              </a:prstGeom>
              <a:blipFill>
                <a:blip r:embed="rId5"/>
                <a:stretch>
                  <a:fillRect l="-3268" r="-653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21878" y="4714407"/>
                <a:ext cx="9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878" y="4714407"/>
                <a:ext cx="931922" cy="276999"/>
              </a:xfrm>
              <a:prstGeom prst="rect">
                <a:avLst/>
              </a:prstGeom>
              <a:blipFill>
                <a:blip r:embed="rId6"/>
                <a:stretch>
                  <a:fillRect l="-3268" r="-653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69012"/>
              </p:ext>
            </p:extLst>
          </p:nvPr>
        </p:nvGraphicFramePr>
        <p:xfrm>
          <a:off x="2791918" y="1315930"/>
          <a:ext cx="6658964" cy="4016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6285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Salt with degree of dissociation 0.2</a:t>
            </a:r>
            <a:endParaRPr lang="en-US" sz="2400" i="1" dirty="0"/>
          </a:p>
        </p:txBody>
      </p:sp>
      <p:pic>
        <p:nvPicPr>
          <p:cNvPr id="4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679301"/>
              </p:ext>
            </p:extLst>
          </p:nvPr>
        </p:nvGraphicFramePr>
        <p:xfrm>
          <a:off x="431800" y="21209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1800" y="1623049"/>
                <a:ext cx="3098539" cy="408623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623049"/>
                <a:ext cx="3098539" cy="4086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037005"/>
              </p:ext>
            </p:extLst>
          </p:nvPr>
        </p:nvGraphicFramePr>
        <p:xfrm>
          <a:off x="5308599" y="1623049"/>
          <a:ext cx="6350000" cy="4102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1800" y="5543714"/>
                <a:ext cx="3197414" cy="306467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𝐾𝐶𝑙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=0.92⇒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5543714"/>
                <a:ext cx="3197414" cy="306467"/>
              </a:xfrm>
              <a:prstGeom prst="roundRect">
                <a:avLst/>
              </a:prstGeom>
              <a:blipFill>
                <a:blip r:embed="rId6"/>
                <a:stretch>
                  <a:fillRect l="-2091" r="-1331" b="-2264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308599" y="1258230"/>
            <a:ext cx="183055" cy="18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08600" y="889070"/>
            <a:ext cx="183055" cy="18305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91654" y="1138487"/>
                <a:ext cx="15765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𝑀𝑔𝑆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54" y="1138487"/>
                <a:ext cx="157655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1654" y="786803"/>
                <a:ext cx="1576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𝐾𝐶𝑙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54" y="786803"/>
                <a:ext cx="15765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4300" y="3187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The final part</a:t>
            </a:r>
            <a:endParaRPr lang="en-US" sz="3200" i="1" dirty="0"/>
          </a:p>
        </p:txBody>
      </p:sp>
      <p:pic>
        <p:nvPicPr>
          <p:cNvPr id="5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AC46AE-5C53-C12C-E325-7869774B4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6391"/>
              </p:ext>
            </p:extLst>
          </p:nvPr>
        </p:nvGraphicFramePr>
        <p:xfrm>
          <a:off x="783300" y="2403939"/>
          <a:ext cx="3281727" cy="2367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500">
                  <a:extLst>
                    <a:ext uri="{9D8B030D-6E8A-4147-A177-3AD203B41FA5}">
                      <a16:colId xmlns:a16="http://schemas.microsoft.com/office/drawing/2014/main" val="596263177"/>
                    </a:ext>
                  </a:extLst>
                </a:gridCol>
                <a:gridCol w="1993227">
                  <a:extLst>
                    <a:ext uri="{9D8B030D-6E8A-4147-A177-3AD203B41FA5}">
                      <a16:colId xmlns:a16="http://schemas.microsoft.com/office/drawing/2014/main" val="2285897500"/>
                    </a:ext>
                  </a:extLst>
                </a:gridCol>
              </a:tblGrid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Temperature</a:t>
                      </a:r>
                      <a:endParaRPr lang="ka-G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1743416"/>
                  </a:ext>
                </a:extLst>
              </a:tr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1518358"/>
                  </a:ext>
                </a:extLst>
              </a:tr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92206606"/>
                  </a:ext>
                </a:extLst>
              </a:tr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41776486"/>
                  </a:ext>
                </a:extLst>
              </a:tr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103.1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99790813"/>
                  </a:ext>
                </a:extLst>
              </a:tr>
              <a:tr h="394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102.9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2065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A807C5-F71B-3E2E-37BB-77B517909992}"/>
                  </a:ext>
                </a:extLst>
              </p:cNvPr>
              <p:cNvSpPr txBox="1"/>
              <p:nvPr/>
            </p:nvSpPr>
            <p:spPr>
              <a:xfrm>
                <a:off x="4725745" y="4059214"/>
                <a:ext cx="661001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A807C5-F71B-3E2E-37BB-77B517909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45" y="4059214"/>
                <a:ext cx="6610015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AF240-98D7-2BD2-7A95-44C8939C9502}"/>
                  </a:ext>
                </a:extLst>
              </p:cNvPr>
              <p:cNvSpPr txBox="1"/>
              <p:nvPr/>
            </p:nvSpPr>
            <p:spPr>
              <a:xfrm>
                <a:off x="6300185" y="2152774"/>
                <a:ext cx="3461134" cy="6184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6AF240-98D7-2BD2-7A95-44C8939C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85" y="2152774"/>
                <a:ext cx="3461134" cy="6184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2F4F92-89D0-A9E2-D4D1-1EDA5B3DC098}"/>
              </a:ext>
            </a:extLst>
          </p:cNvPr>
          <p:cNvSpPr txBox="1"/>
          <p:nvPr/>
        </p:nvSpPr>
        <p:spPr>
          <a:xfrm>
            <a:off x="372962" y="1577508"/>
            <a:ext cx="271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Experimental results</a:t>
            </a:r>
            <a:endParaRPr lang="en-US" sz="2400" i="1" dirty="0"/>
          </a:p>
        </p:txBody>
      </p:sp>
      <p:sp>
        <p:nvSpPr>
          <p:cNvPr id="6" name="Arrow: Down 8">
            <a:extLst>
              <a:ext uri="{FF2B5EF4-FFF2-40B4-BE49-F238E27FC236}">
                <a16:creationId xmlns:a16="http://schemas.microsoft.com/office/drawing/2014/main" id="{A5EABFFE-41EC-A29C-3ABB-AA410518EEA2}"/>
              </a:ext>
            </a:extLst>
          </p:cNvPr>
          <p:cNvSpPr/>
          <p:nvPr/>
        </p:nvSpPr>
        <p:spPr>
          <a:xfrm>
            <a:off x="7727788" y="2944258"/>
            <a:ext cx="605928" cy="969484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EF87E-222A-3C68-06EE-9EDA32430289}"/>
              </a:ext>
            </a:extLst>
          </p:cNvPr>
          <p:cNvSpPr txBox="1"/>
          <p:nvPr/>
        </p:nvSpPr>
        <p:spPr>
          <a:xfrm>
            <a:off x="1250137" y="220327"/>
            <a:ext cx="695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Calculation of experimental error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F3677-61C8-2C03-6D24-6FA782192D78}"/>
              </a:ext>
            </a:extLst>
          </p:cNvPr>
          <p:cNvSpPr txBox="1"/>
          <p:nvPr/>
        </p:nvSpPr>
        <p:spPr>
          <a:xfrm>
            <a:off x="1268836" y="5530789"/>
            <a:ext cx="4234429" cy="408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Each experiment was conducted five times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43E6AA-F083-1006-D905-BE747345CBD4}"/>
              </a:ext>
            </a:extLst>
          </p:cNvPr>
          <p:cNvSpPr/>
          <p:nvPr/>
        </p:nvSpPr>
        <p:spPr>
          <a:xfrm>
            <a:off x="597445" y="5357770"/>
            <a:ext cx="777923" cy="754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sz="3200" dirty="0"/>
              <a:t>!</a:t>
            </a:r>
            <a:endParaRPr lang="en-US" sz="3200" dirty="0"/>
          </a:p>
        </p:txBody>
      </p:sp>
      <p:pic>
        <p:nvPicPr>
          <p:cNvPr id="11" name="Picture 2" descr="http://iynt.org/bobek/bobek_new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15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0400" y="212271"/>
            <a:ext cx="81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Comparison of theoretical and experimental results</a:t>
            </a:r>
            <a:endParaRPr lang="en-US" sz="2400" i="1" dirty="0"/>
          </a:p>
        </p:txBody>
      </p:sp>
      <p:pic>
        <p:nvPicPr>
          <p:cNvPr id="23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688881"/>
              </p:ext>
            </p:extLst>
          </p:nvPr>
        </p:nvGraphicFramePr>
        <p:xfrm>
          <a:off x="1569356" y="867926"/>
          <a:ext cx="4551382" cy="274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271646"/>
              </p:ext>
            </p:extLst>
          </p:nvPr>
        </p:nvGraphicFramePr>
        <p:xfrm>
          <a:off x="6120738" y="867927"/>
          <a:ext cx="4603901" cy="274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50571"/>
              </p:ext>
            </p:extLst>
          </p:nvPr>
        </p:nvGraphicFramePr>
        <p:xfrm>
          <a:off x="1569356" y="3616010"/>
          <a:ext cx="455138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593673"/>
              </p:ext>
            </p:extLst>
          </p:nvPr>
        </p:nvGraphicFramePr>
        <p:xfrm>
          <a:off x="6120737" y="3616010"/>
          <a:ext cx="46039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522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0400" y="212271"/>
            <a:ext cx="81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Conclusion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76557" y="1490008"/>
            <a:ext cx="961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a-GE" sz="2400" dirty="0" smtClean="0"/>
              <a:t> </a:t>
            </a:r>
            <a:r>
              <a:rPr lang="en-US" sz="2400" dirty="0" smtClean="0"/>
              <a:t>Molar concentration</a:t>
            </a:r>
            <a:r>
              <a:rPr lang="ka-GE" sz="2400" dirty="0" smtClean="0"/>
              <a:t>;</a:t>
            </a:r>
            <a:endParaRPr lang="ka-GE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Molar constant of solvent</a:t>
            </a:r>
            <a:r>
              <a:rPr lang="ka-GE" sz="2400" dirty="0" smtClean="0"/>
              <a:t>;</a:t>
            </a:r>
            <a:endParaRPr lang="ka-GE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Van’t</a:t>
            </a:r>
            <a:r>
              <a:rPr lang="en-US" sz="2400" dirty="0" smtClean="0"/>
              <a:t> Hoff factor</a:t>
            </a:r>
            <a:r>
              <a:rPr lang="ka-GE" sz="2400" dirty="0" smtClean="0"/>
              <a:t>;</a:t>
            </a:r>
          </a:p>
          <a:p>
            <a:endParaRPr lang="en-US" sz="2400" dirty="0"/>
          </a:p>
          <a:p>
            <a:endParaRPr lang="ka-GE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6519" y="4732415"/>
                <a:ext cx="2585013" cy="476726"/>
              </a:xfrm>
              <a:prstGeom prst="round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19" y="4732415"/>
                <a:ext cx="2585013" cy="47672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700602"/>
              </p:ext>
            </p:extLst>
          </p:nvPr>
        </p:nvGraphicFramePr>
        <p:xfrm>
          <a:off x="6774381" y="1206500"/>
          <a:ext cx="3610455" cy="216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6557" y="3849862"/>
            <a:ext cx="5213444" cy="57888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accent1"/>
                </a:solidFill>
              </a:rPr>
              <a:t>Molar concentration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209098" y="3384644"/>
            <a:ext cx="777923" cy="754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sz="3200" dirty="0"/>
              <a:t>!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89810" y="264417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Degree of dissociation</a:t>
            </a:r>
            <a:endParaRPr lang="en-US" sz="2000" dirty="0"/>
          </a:p>
        </p:txBody>
      </p:sp>
      <p:pic>
        <p:nvPicPr>
          <p:cNvPr id="11" name="Picture 2" descr="http://iynt.org/bobek/bobek_new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231839"/>
              </p:ext>
            </p:extLst>
          </p:nvPr>
        </p:nvGraphicFramePr>
        <p:xfrm>
          <a:off x="6774381" y="3590982"/>
          <a:ext cx="3610455" cy="2282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505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0D565-A9F4-650E-2435-58C4C849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CB1A8-47DE-577A-554C-2AAA2826C246}"/>
              </a:ext>
            </a:extLst>
          </p:cNvPr>
          <p:cNvSpPr txBox="1"/>
          <p:nvPr/>
        </p:nvSpPr>
        <p:spPr>
          <a:xfrm>
            <a:off x="3309275" y="3013501"/>
            <a:ext cx="5573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Thanks for attention!</a:t>
            </a:r>
          </a:p>
        </p:txBody>
      </p:sp>
      <p:pic>
        <p:nvPicPr>
          <p:cNvPr id="6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Plan</a:t>
            </a:r>
            <a:endParaRPr lang="en-US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079500" y="1250950"/>
            <a:ext cx="8559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/>
              <a:t>Explanation of the phenomenon</a:t>
            </a:r>
            <a:r>
              <a:rPr lang="ka-GE" dirty="0" smtClean="0"/>
              <a:t>;</a:t>
            </a:r>
            <a:endParaRPr lang="ka-GE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What is the boiling point</a:t>
            </a:r>
            <a:r>
              <a:rPr lang="ka-GE" sz="1600" i="1" dirty="0" smtClean="0"/>
              <a:t>;</a:t>
            </a:r>
            <a:endParaRPr lang="ka-GE" sz="1600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Why does the boiling temperature of an aqueous solution of salt increase;</a:t>
            </a:r>
          </a:p>
          <a:p>
            <a:pPr lvl="1" algn="just"/>
            <a:endParaRPr lang="ka-GE" sz="1600" i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/>
              <a:t>Theoretical model</a:t>
            </a:r>
            <a:r>
              <a:rPr lang="ka-GE" dirty="0" smtClean="0"/>
              <a:t>;</a:t>
            </a:r>
            <a:endParaRPr lang="ka-GE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The formula for the change of boiling temperature;</a:t>
            </a:r>
          </a:p>
          <a:p>
            <a:pPr lvl="1" algn="just"/>
            <a:endParaRPr lang="ka-GE" sz="1600" i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/>
              <a:t>Experiments</a:t>
            </a:r>
            <a:r>
              <a:rPr lang="ka-GE" dirty="0" smtClean="0"/>
              <a:t>;</a:t>
            </a:r>
            <a:endParaRPr lang="ka-GE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Experimental Setup</a:t>
            </a:r>
            <a:r>
              <a:rPr lang="ka-GE" sz="1600" i="1" dirty="0" smtClean="0"/>
              <a:t>;</a:t>
            </a:r>
            <a:endParaRPr lang="ka-GE" sz="1600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Different types of salts</a:t>
            </a:r>
            <a:r>
              <a:rPr lang="ka-GE" sz="1600" i="1" dirty="0" smtClean="0"/>
              <a:t>;</a:t>
            </a:r>
            <a:endParaRPr lang="ka-GE" sz="1600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Different concentrations of salts</a:t>
            </a:r>
            <a:r>
              <a:rPr lang="ka-GE" sz="1600" i="1" dirty="0" smtClean="0"/>
              <a:t>;</a:t>
            </a:r>
            <a:endParaRPr lang="en-US" sz="1600" i="1" dirty="0" smtClean="0"/>
          </a:p>
          <a:p>
            <a:pPr lvl="1" algn="just"/>
            <a:endParaRPr lang="ka-GE" sz="1600" i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/>
              <a:t>Comparison of theoretical and experimental results</a:t>
            </a:r>
            <a:r>
              <a:rPr lang="ka-GE" dirty="0" smtClean="0"/>
              <a:t>;</a:t>
            </a:r>
            <a:endParaRPr lang="ka-GE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Theoretical and experimental graphs</a:t>
            </a:r>
            <a:r>
              <a:rPr lang="ka-GE" sz="1600" i="1" dirty="0" smtClean="0"/>
              <a:t>;</a:t>
            </a:r>
            <a:endParaRPr lang="en-US" sz="1600" i="1" dirty="0" smtClean="0"/>
          </a:p>
          <a:p>
            <a:pPr lvl="1" algn="just"/>
            <a:endParaRPr lang="ka-GE" sz="1600" i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/>
              <a:t>Conclusion</a:t>
            </a:r>
            <a:r>
              <a:rPr lang="ka-GE" dirty="0" smtClean="0"/>
              <a:t>;</a:t>
            </a:r>
            <a:endParaRPr lang="ka-GE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Relevant parameters</a:t>
            </a:r>
            <a:r>
              <a:rPr lang="ka-GE" sz="1600" i="1" dirty="0" smtClean="0"/>
              <a:t>;</a:t>
            </a:r>
            <a:endParaRPr lang="ka-GE" sz="1600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1600" i="1" dirty="0" smtClean="0"/>
              <a:t>Analysis of results;</a:t>
            </a:r>
            <a:endParaRPr lang="ka-GE" sz="1600" i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endParaRPr lang="ka-GE" dirty="0"/>
          </a:p>
        </p:txBody>
      </p:sp>
      <p:pic>
        <p:nvPicPr>
          <p:cNvPr id="6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20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377628" y="1658549"/>
            <a:ext cx="420914" cy="5826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750629" y="1658549"/>
            <a:ext cx="420914" cy="58262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59344" y="1836460"/>
            <a:ext cx="2301527" cy="1126976"/>
            <a:chOff x="775458" y="2143814"/>
            <a:chExt cx="2301527" cy="1126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75458" y="2143814"/>
                  <a:ext cx="13850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𝑁𝑎𝐶𝑙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25 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58" y="2143814"/>
                  <a:ext cx="138505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203" r="-3524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75458" y="2993791"/>
                  <a:ext cx="23015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𝑁𝑎𝐶𝑙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−58.44</m:t>
                        </m:r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58" y="2993791"/>
                  <a:ext cx="230152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852" t="-4444" r="-2116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75458" y="2428059"/>
                  <a:ext cx="1294393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58" y="2428059"/>
                  <a:ext cx="1294393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2358" r="-3774"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75458" y="2712304"/>
                  <a:ext cx="18069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𝑠𝑜𝑙𝑢𝑡𝑖𝑜𝑛</m:t>
                            </m:r>
                          </m:sub>
                        </m:sSub>
                        <m:r>
                          <a:rPr lang="ka-GE" b="0" i="1" smtClean="0">
                            <a:latin typeface="Cambria Math" panose="02040503050406030204" pitchFamily="18" charset="0"/>
                          </a:rPr>
                          <m:t>−100 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58" y="2712304"/>
                  <a:ext cx="180697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47" r="-235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3407" y="3856897"/>
                <a:ext cx="4488472" cy="70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a-G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a-G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ka-GE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  <m:r>
                            <a:rPr lang="ka-G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℃</m:t>
                          </m:r>
                        </m:e>
                      </m:d>
                      <m:r>
                        <a:rPr lang="ka-G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=0,512 ∗ </m:t>
                      </m:r>
                      <m:f>
                        <m:fPr>
                          <m:ctrlPr>
                            <a:rPr lang="ka-G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ka-G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58.44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0.075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∗2=5.84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07" y="3856897"/>
                <a:ext cx="4488472" cy="708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14456" y="5265735"/>
                <a:ext cx="2455403" cy="476726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a-GE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ka-G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105,84 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456" y="5265735"/>
                <a:ext cx="2455403" cy="476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975252" y="1656988"/>
                <a:ext cx="28234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252" y="1656988"/>
                <a:ext cx="28234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4"/>
          </p:cNvCxnSpPr>
          <p:nvPr/>
        </p:nvCxnSpPr>
        <p:spPr>
          <a:xfrm flipH="1">
            <a:off x="6749143" y="2241175"/>
            <a:ext cx="1211943" cy="48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44508" y="2835771"/>
                <a:ext cx="12936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𝑁𝑎𝐶𝑙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𝑁𝑎𝐶𝑙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508" y="2835771"/>
                <a:ext cx="1293624" cy="553998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521568" y="3104969"/>
            <a:ext cx="2670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9344" y="3209377"/>
                <a:ext cx="704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a-G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ka-G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4" y="3209377"/>
                <a:ext cx="704167" cy="276999"/>
              </a:xfrm>
              <a:prstGeom prst="rect">
                <a:avLst/>
              </a:prstGeom>
              <a:blipFill>
                <a:blip r:embed="rId10"/>
                <a:stretch>
                  <a:fillRect l="-6897" r="-775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3" idx="4"/>
          </p:cNvCxnSpPr>
          <p:nvPr/>
        </p:nvCxnSpPr>
        <p:spPr>
          <a:xfrm>
            <a:off x="8588085" y="2241175"/>
            <a:ext cx="1136486" cy="58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227613" y="2885152"/>
            <a:ext cx="993916" cy="276999"/>
            <a:chOff x="9535886" y="2898603"/>
            <a:chExt cx="993916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535886" y="2898603"/>
                  <a:ext cx="5080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5886" y="2898603"/>
                  <a:ext cx="50800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639" r="-12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128217" y="2898603"/>
                  <a:ext cx="4015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217" y="2898603"/>
                  <a:ext cx="40158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1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/>
          <p:cNvSpPr txBox="1"/>
          <p:nvPr/>
        </p:nvSpPr>
        <p:spPr>
          <a:xfrm>
            <a:off x="2819400" y="227853"/>
            <a:ext cx="671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A change in the boiling point of the solution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46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/>
      <p:bldP spid="12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70300" y="2413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influence of concentration</a:t>
            </a:r>
            <a:endParaRPr lang="en-US" sz="2400" i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605116"/>
              </p:ext>
            </p:extLst>
          </p:nvPr>
        </p:nvGraphicFramePr>
        <p:xfrm>
          <a:off x="914399" y="22823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229326"/>
              </p:ext>
            </p:extLst>
          </p:nvPr>
        </p:nvGraphicFramePr>
        <p:xfrm>
          <a:off x="6429830" y="22823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6BF9AD-34B5-D55D-933F-53F8CA9E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492"/>
            <a:ext cx="1094634" cy="1094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57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850770"/>
              </p:ext>
            </p:extLst>
          </p:nvPr>
        </p:nvGraphicFramePr>
        <p:xfrm>
          <a:off x="1110343" y="22896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728344"/>
              </p:ext>
            </p:extLst>
          </p:nvPr>
        </p:nvGraphicFramePr>
        <p:xfrm>
          <a:off x="6843486" y="22896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08400" y="165100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The influence of concentration</a:t>
            </a: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BF9AD-34B5-D55D-933F-53F8CA9E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492"/>
            <a:ext cx="1094634" cy="1094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1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764106"/>
              </p:ext>
            </p:extLst>
          </p:nvPr>
        </p:nvGraphicFramePr>
        <p:xfrm>
          <a:off x="1841500" y="1042986"/>
          <a:ext cx="7912100" cy="4583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77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4300" y="3187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Explanation of the phenomenon</a:t>
            </a:r>
            <a:endParaRPr lang="en-US" sz="3200" i="1" dirty="0"/>
          </a:p>
        </p:txBody>
      </p:sp>
      <p:pic>
        <p:nvPicPr>
          <p:cNvPr id="5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4</a:t>
            </a:fld>
            <a:endParaRPr lang="en-US"/>
          </a:p>
        </p:txBody>
      </p:sp>
      <p:pic>
        <p:nvPicPr>
          <p:cNvPr id="3" name="Movies &amp; TV 2023-05-26 01-20-1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540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24390-0FB4-598D-5F23-2F6EACE6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81082" y="22785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Change in boiling temperature</a:t>
            </a:r>
            <a:endParaRPr lang="en-US" sz="2400" i="1" dirty="0"/>
          </a:p>
        </p:txBody>
      </p:sp>
      <p:pic>
        <p:nvPicPr>
          <p:cNvPr id="4" name="Picture 2" descr="Chemistry Lab Icon Vector Art, Icons, and Graphics f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81" y="1992405"/>
            <a:ext cx="3109913" cy="31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353" y="3224195"/>
                <a:ext cx="28373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𝑁𝑎𝐶𝑙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53" y="3224195"/>
                <a:ext cx="283732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Hot water science experiment hi-res stock photography and images - Alam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0" b="8477"/>
          <a:stretch/>
        </p:blipFill>
        <p:spPr bwMode="auto">
          <a:xfrm>
            <a:off x="8516695" y="1792627"/>
            <a:ext cx="2086833" cy="33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938682" y="3547360"/>
            <a:ext cx="13621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8699500" y="1701800"/>
            <a:ext cx="1168400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6743700" y="1349061"/>
                <a:ext cx="1955800" cy="684303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1349061"/>
                <a:ext cx="1955800" cy="6843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0" y="2325237"/>
            <a:ext cx="12190132" cy="2400300"/>
          </a:xfrm>
          <a:prstGeom prst="rect">
            <a:avLst/>
          </a:prstGeom>
          <a:solidFill>
            <a:srgbClr val="EB6770">
              <a:alpha val="91000"/>
            </a:srgbClr>
          </a:solidFill>
          <a:ln>
            <a:noFill/>
          </a:ln>
          <a:effectLst>
            <a:glow rad="342900">
              <a:srgbClr val="FF0000">
                <a:alpha val="3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reflection blurRad="1270000" stA="0" endPos="65000" dist="9017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Adding salt to water changes the boiling temperature !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iynt.org/bobek/bobek_new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0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325237"/>
            <a:ext cx="12190132" cy="2400300"/>
          </a:xfrm>
          <a:prstGeom prst="rect">
            <a:avLst/>
          </a:prstGeom>
          <a:solidFill>
            <a:srgbClr val="EB6770">
              <a:alpha val="91000"/>
            </a:srgbClr>
          </a:solidFill>
          <a:ln>
            <a:noFill/>
          </a:ln>
          <a:effectLst>
            <a:glow rad="342900">
              <a:srgbClr val="FF0000">
                <a:alpha val="3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reflection blurRad="1270000" stA="0" endPos="65000" dist="9017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The Ion-dipole interaction is stronger than the hydrogen bond, so salt water needs a higher temperature to boil! 		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227853"/>
            <a:ext cx="606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Why does the boiling point change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85522" y="1620534"/>
                <a:ext cx="566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𝑁𝑎𝐶𝑙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522" y="1620534"/>
                <a:ext cx="566758" cy="276999"/>
              </a:xfrm>
              <a:prstGeom prst="rect">
                <a:avLst/>
              </a:prstGeom>
              <a:blipFill>
                <a:blip r:embed="rId3"/>
                <a:stretch>
                  <a:fillRect l="-9677" r="-96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1680722" y="1897533"/>
            <a:ext cx="588179" cy="6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268901" y="1897533"/>
            <a:ext cx="588179" cy="6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88331" y="2560334"/>
                <a:ext cx="486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31" y="2560334"/>
                <a:ext cx="486480" cy="276999"/>
              </a:xfrm>
              <a:prstGeom prst="rect">
                <a:avLst/>
              </a:prstGeom>
              <a:blipFill>
                <a:blip r:embed="rId4"/>
                <a:stretch>
                  <a:fillRect l="-10000" r="-5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13840" y="2560334"/>
                <a:ext cx="401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40" y="2560334"/>
                <a:ext cx="401585" cy="276999"/>
              </a:xfrm>
              <a:prstGeom prst="rect">
                <a:avLst/>
              </a:prstGeom>
              <a:blipFill>
                <a:blip r:embed="rId5"/>
                <a:stretch>
                  <a:fillRect l="-1515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ile:Water molecule 3D.svg - Wiki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6809" y="3425566"/>
            <a:ext cx="2884184" cy="24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alt water ions, Major ions in 1 Download Table - qualitatiformacio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65" y="1620534"/>
            <a:ext cx="6312176" cy="30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10"/>
          <p:cNvSpPr/>
          <p:nvPr/>
        </p:nvSpPr>
        <p:spPr>
          <a:xfrm>
            <a:off x="2808514" y="3935308"/>
            <a:ext cx="401585" cy="360921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1212267" y="3935308"/>
            <a:ext cx="401585" cy="360921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1914417" y="4891314"/>
            <a:ext cx="708966" cy="551543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97996" y="4634126"/>
            <a:ext cx="522514" cy="80873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18320" y="5531154"/>
            <a:ext cx="5281866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Ion-dipole interaction</a:t>
            </a:r>
            <a:endParaRPr lang="en-US" dirty="0"/>
          </a:p>
        </p:txBody>
      </p:sp>
      <p:pic>
        <p:nvPicPr>
          <p:cNvPr id="18" name="Picture 2" descr="http://iynt.org/bobek/bobek_new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8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4300" y="3187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Theoretical Model</a:t>
            </a:r>
            <a:endParaRPr lang="en-US" sz="3200" i="1" dirty="0"/>
          </a:p>
        </p:txBody>
      </p:sp>
      <p:pic>
        <p:nvPicPr>
          <p:cNvPr id="5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928D7EE-CB93-9ED0-EB23-D43B12D7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1A065F-514B-49FC-AE4C-C3447ADC1E4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215153"/>
            <a:ext cx="671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A change in the boiling point of the solution</a:t>
            </a:r>
            <a:endParaRPr lang="en-US" sz="2400" i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12900" y="3884018"/>
            <a:ext cx="3310" cy="7240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585" y="4662614"/>
                <a:ext cx="2942430" cy="646331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 smtClean="0"/>
                  <a:t>Boiling temperature change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a-GE" b="0" i="1" smtClean="0">
                          <a:latin typeface="Cambria Math" panose="02040503050406030204" pitchFamily="18" charset="0"/>
                        </a:rPr>
                        <m:t>−100</m:t>
                      </m:r>
                      <m:r>
                        <a:rPr lang="ka-G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5" y="4662614"/>
                <a:ext cx="2942430" cy="646331"/>
              </a:xfrm>
              <a:prstGeom prst="rect">
                <a:avLst/>
              </a:prstGeom>
              <a:blipFill>
                <a:blip r:embed="rId3"/>
                <a:stretch>
                  <a:fillRect t="-4630" b="-5556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2565400" y="2113587"/>
            <a:ext cx="12700" cy="12451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8939" y="1259841"/>
                <a:ext cx="3227577" cy="778418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Molar constant of the solvent</a:t>
                </a:r>
                <a:endParaRPr lang="ka-GE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=0.512</m:t>
                      </m:r>
                      <m:r>
                        <a:rPr lang="ka-GE" sz="1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ka-G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𝑚𝑜𝑙𝑒</m:t>
                          </m:r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9" y="1259841"/>
                <a:ext cx="3227577" cy="778418"/>
              </a:xfrm>
              <a:prstGeom prst="rect">
                <a:avLst/>
              </a:prstGeom>
              <a:blipFill>
                <a:blip r:embed="rId4"/>
                <a:stretch>
                  <a:fillRect t="-3876" b="-77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464721" y="3884018"/>
            <a:ext cx="0" cy="14804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82728" y="5472399"/>
            <a:ext cx="2763986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molar concentration of the salt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67200" y="2736058"/>
            <a:ext cx="5850" cy="622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3347" y="2291398"/>
            <a:ext cx="2085106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Van’t Hoff factor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22712" y="3358738"/>
                <a:ext cx="3393376" cy="544830"/>
              </a:xfrm>
              <a:prstGeom prst="roundRec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12" y="3358738"/>
                <a:ext cx="3393376" cy="54483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>
          <a:xfrm>
            <a:off x="4025900" y="3398543"/>
            <a:ext cx="490188" cy="449952"/>
          </a:xfrm>
          <a:prstGeom prst="ellipse">
            <a:avLst/>
          </a:prstGeom>
          <a:noFill/>
          <a:ln w="38100">
            <a:solidFill>
              <a:srgbClr val="A6A6A6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/>
          <p:cNvCxnSpPr>
            <a:stCxn id="50" idx="7"/>
          </p:cNvCxnSpPr>
          <p:nvPr/>
        </p:nvCxnSpPr>
        <p:spPr>
          <a:xfrm flipV="1">
            <a:off x="4444302" y="2565400"/>
            <a:ext cx="2121598" cy="899037"/>
          </a:xfrm>
          <a:prstGeom prst="straightConnector1">
            <a:avLst/>
          </a:prstGeom>
          <a:ln w="38100">
            <a:solidFill>
              <a:srgbClr val="A6A6A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/>
              <p:cNvSpPr/>
              <p:nvPr/>
            </p:nvSpPr>
            <p:spPr>
              <a:xfrm>
                <a:off x="6737152" y="2209744"/>
                <a:ext cx="4359634" cy="711312"/>
              </a:xfrm>
              <a:prstGeom prst="round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ka-G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ka-G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Rounded 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52" y="2209744"/>
                <a:ext cx="4359634" cy="7113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 flipH="1">
            <a:off x="6737152" y="2910800"/>
            <a:ext cx="1494496" cy="1190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669808" y="2921056"/>
            <a:ext cx="1217682" cy="2158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568630" y="4219253"/>
            <a:ext cx="2470348" cy="5752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Degree of dissociation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142682"/>
            <a:ext cx="2470348" cy="5752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number of ions after dissociation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" descr="http://iynt.org/bobek/bobek_new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2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50" grpId="0" animBg="1"/>
      <p:bldP spid="55" grpId="0" animBg="1"/>
      <p:bldP spid="67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C559-FDF2-4A75-9996-6CCA2B9C9074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4300" y="3187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Experimental Part</a:t>
            </a:r>
            <a:endParaRPr lang="en-US" sz="3200" i="1" dirty="0"/>
          </a:p>
        </p:txBody>
      </p:sp>
      <p:pic>
        <p:nvPicPr>
          <p:cNvPr id="5" name="Picture 2" descr="http://iynt.org/bobek/bobek_new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6"/>
            <a:ext cx="1239156" cy="1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675E534D58F47BBE13E80925ABCF0" ma:contentTypeVersion="7" ma:contentTypeDescription="Create a new document." ma:contentTypeScope="" ma:versionID="35f389382042024f8251db0958d8ad57">
  <xsd:schema xmlns:xsd="http://www.w3.org/2001/XMLSchema" xmlns:xs="http://www.w3.org/2001/XMLSchema" xmlns:p="http://schemas.microsoft.com/office/2006/metadata/properties" xmlns:ns3="30dbcc08-4bf7-45a1-8a7d-34be72cb253b" xmlns:ns4="c1c7557e-1ab1-491d-8a42-b8371aee8fb9" targetNamespace="http://schemas.microsoft.com/office/2006/metadata/properties" ma:root="true" ma:fieldsID="573bfb4667b32d3d68d05518e169f351" ns3:_="" ns4:_="">
    <xsd:import namespace="30dbcc08-4bf7-45a1-8a7d-34be72cb253b"/>
    <xsd:import namespace="c1c7557e-1ab1-491d-8a42-b8371aee8fb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bcc08-4bf7-45a1-8a7d-34be72cb25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c7557e-1ab1-491d-8a42-b8371aee8f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2A984D-BAA1-4D0F-A980-CD3848346CA4}">
  <ds:schemaRefs>
    <ds:schemaRef ds:uri="http://schemas.microsoft.com/office/2006/documentManagement/types"/>
    <ds:schemaRef ds:uri="http://purl.org/dc/dcmitype/"/>
    <ds:schemaRef ds:uri="30dbcc08-4bf7-45a1-8a7d-34be72cb253b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c1c7557e-1ab1-491d-8a42-b8371aee8fb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B51307-FF85-4C95-82AC-9028C7B3FA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dbcc08-4bf7-45a1-8a7d-34be72cb253b"/>
    <ds:schemaRef ds:uri="c1c7557e-1ab1-491d-8a42-b8371aee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BBEF5E-214A-4251-8E83-1D9D5AA752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parosmia</Template>
  <TotalTime>13582</TotalTime>
  <Words>921</Words>
  <Application>Microsoft Office PowerPoint</Application>
  <PresentationFormat>Widescreen</PresentationFormat>
  <Paragraphs>216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Sylfaen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პაროსმია  არსებული სუნის არასწორი აღქმადობა ერთ-ერთი ყველაზე გავრცელებული პოსტკოვიდური მოვლენაა, რომელიც შეიძლება თვეების მანძილზე გაგრძელდეს. შეაგროვეთ მონაცემები ამ დისფუნქციის დასახასიათებლად.</dc:title>
  <dc:creator>დეა ნოზაძე</dc:creator>
  <cp:lastModifiedBy>luka brduli</cp:lastModifiedBy>
  <cp:revision>167</cp:revision>
  <dcterms:created xsi:type="dcterms:W3CDTF">2022-05-17T06:21:09Z</dcterms:created>
  <dcterms:modified xsi:type="dcterms:W3CDTF">2023-08-23T09:51:16Z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0x010100F9D675E534D58F47BBE13E80925ABCF0</vt:lpwstr>
  </property>
</Properties>
</file>